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84" r:id="rId3"/>
    <p:sldId id="290" r:id="rId4"/>
    <p:sldId id="293" r:id="rId5"/>
    <p:sldId id="291" r:id="rId6"/>
    <p:sldId id="292" r:id="rId7"/>
    <p:sldId id="294" r:id="rId8"/>
    <p:sldId id="295" r:id="rId9"/>
    <p:sldId id="296" r:id="rId10"/>
    <p:sldId id="297" r:id="rId11"/>
    <p:sldId id="298" r:id="rId12"/>
    <p:sldId id="299" r:id="rId13"/>
    <p:sldId id="300" r:id="rId14"/>
    <p:sldId id="305" r:id="rId15"/>
    <p:sldId id="304" r:id="rId16"/>
    <p:sldId id="303" r:id="rId17"/>
    <p:sldId id="306" r:id="rId18"/>
    <p:sldId id="337" r:id="rId19"/>
    <p:sldId id="338" r:id="rId20"/>
    <p:sldId id="307" r:id="rId21"/>
    <p:sldId id="302" r:id="rId22"/>
    <p:sldId id="310" r:id="rId23"/>
    <p:sldId id="311" r:id="rId24"/>
    <p:sldId id="333" r:id="rId25"/>
    <p:sldId id="331" r:id="rId26"/>
    <p:sldId id="312" r:id="rId27"/>
    <p:sldId id="334" r:id="rId28"/>
    <p:sldId id="313" r:id="rId29"/>
    <p:sldId id="335" r:id="rId30"/>
    <p:sldId id="336" r:id="rId31"/>
    <p:sldId id="289" r:id="rId3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F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06AF8-1445-4F7D-9553-26BB5F2212EC}" type="datetimeFigureOut">
              <a:rPr lang="es-CL" smtClean="0"/>
              <a:pPr/>
              <a:t>11-10-2013</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57A33-CDDB-403B-A85F-58126BA36875}" type="slidenum">
              <a:rPr lang="es-CL" smtClean="0"/>
              <a:pPr/>
              <a:t>‹Nº›</a:t>
            </a:fld>
            <a:endParaRPr lang="es-C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8" name="7 Marcador de pie de página"/>
          <p:cNvSpPr>
            <a:spLocks noGrp="1"/>
          </p:cNvSpPr>
          <p:nvPr>
            <p:ph type="ftr" sz="quarter" idx="11"/>
          </p:nvPr>
        </p:nvSpPr>
        <p:spPr/>
        <p:txBody>
          <a:bodyPr/>
          <a:lstStyle>
            <a:extLst/>
          </a:lstStyle>
          <a:p>
            <a:endParaRPr lang="es-CL" dirty="0"/>
          </a:p>
        </p:txBody>
      </p:sp>
      <p:sp>
        <p:nvSpPr>
          <p:cNvPr id="11" name="10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5" name="4 Marcador de pie de página"/>
          <p:cNvSpPr>
            <a:spLocks noGrp="1"/>
          </p:cNvSpPr>
          <p:nvPr>
            <p:ph type="ftr" sz="quarter" idx="11"/>
          </p:nvPr>
        </p:nvSpPr>
        <p:spPr/>
        <p:txBody>
          <a:bodyPr/>
          <a:lstStyle>
            <a:extLst/>
          </a:lstStyle>
          <a:p>
            <a:endParaRPr lang="es-CL" dirty="0"/>
          </a:p>
        </p:txBody>
      </p:sp>
      <p:sp>
        <p:nvSpPr>
          <p:cNvPr id="6" name="5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5" name="4 Marcador de pie de página"/>
          <p:cNvSpPr>
            <a:spLocks noGrp="1"/>
          </p:cNvSpPr>
          <p:nvPr>
            <p:ph type="ftr" sz="quarter" idx="11"/>
          </p:nvPr>
        </p:nvSpPr>
        <p:spPr/>
        <p:txBody>
          <a:bodyPr/>
          <a:lstStyle>
            <a:extLst/>
          </a:lstStyle>
          <a:p>
            <a:endParaRPr lang="es-CL" dirty="0"/>
          </a:p>
        </p:txBody>
      </p:sp>
      <p:sp>
        <p:nvSpPr>
          <p:cNvPr id="6" name="5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5" name="4 Marcador de pie de página"/>
          <p:cNvSpPr>
            <a:spLocks noGrp="1"/>
          </p:cNvSpPr>
          <p:nvPr>
            <p:ph type="ftr" sz="quarter" idx="11"/>
          </p:nvPr>
        </p:nvSpPr>
        <p:spPr/>
        <p:txBody>
          <a:bodyPr/>
          <a:lstStyle>
            <a:extLst/>
          </a:lstStyle>
          <a:p>
            <a:endParaRPr lang="es-CL" dirty="0"/>
          </a:p>
        </p:txBody>
      </p:sp>
      <p:sp>
        <p:nvSpPr>
          <p:cNvPr id="6" name="5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5" name="4 Marcador de pie de página"/>
          <p:cNvSpPr>
            <a:spLocks noGrp="1"/>
          </p:cNvSpPr>
          <p:nvPr>
            <p:ph type="ftr" sz="quarter" idx="11"/>
          </p:nvPr>
        </p:nvSpPr>
        <p:spPr/>
        <p:txBody>
          <a:bodyPr/>
          <a:lstStyle>
            <a:extLst/>
          </a:lstStyle>
          <a:p>
            <a:endParaRPr lang="es-CL" dirty="0"/>
          </a:p>
        </p:txBody>
      </p:sp>
      <p:sp>
        <p:nvSpPr>
          <p:cNvPr id="6" name="5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6" name="5 Marcador de pie de página"/>
          <p:cNvSpPr>
            <a:spLocks noGrp="1"/>
          </p:cNvSpPr>
          <p:nvPr>
            <p:ph type="ftr" sz="quarter" idx="11"/>
          </p:nvPr>
        </p:nvSpPr>
        <p:spPr/>
        <p:txBody>
          <a:bodyPr/>
          <a:lstStyle>
            <a:extLst/>
          </a:lstStyle>
          <a:p>
            <a:endParaRPr lang="es-CL" dirty="0"/>
          </a:p>
        </p:txBody>
      </p:sp>
      <p:sp>
        <p:nvSpPr>
          <p:cNvPr id="7" name="6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8" name="7 Marcador de pie de página"/>
          <p:cNvSpPr>
            <a:spLocks noGrp="1"/>
          </p:cNvSpPr>
          <p:nvPr>
            <p:ph type="ftr" sz="quarter" idx="11"/>
          </p:nvPr>
        </p:nvSpPr>
        <p:spPr/>
        <p:txBody>
          <a:bodyPr/>
          <a:lstStyle>
            <a:extLst/>
          </a:lstStyle>
          <a:p>
            <a:endParaRPr lang="es-CL" dirty="0"/>
          </a:p>
        </p:txBody>
      </p:sp>
      <p:sp>
        <p:nvSpPr>
          <p:cNvPr id="9" name="8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4" name="3 Marcador de pie de página"/>
          <p:cNvSpPr>
            <a:spLocks noGrp="1"/>
          </p:cNvSpPr>
          <p:nvPr>
            <p:ph type="ftr" sz="quarter" idx="11"/>
          </p:nvPr>
        </p:nvSpPr>
        <p:spPr/>
        <p:txBody>
          <a:bodyPr/>
          <a:lstStyle>
            <a:extLst/>
          </a:lstStyle>
          <a:p>
            <a:endParaRPr lang="es-CL" dirty="0"/>
          </a:p>
        </p:txBody>
      </p:sp>
      <p:sp>
        <p:nvSpPr>
          <p:cNvPr id="5" name="4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3" name="2 Marcador de pie de página"/>
          <p:cNvSpPr>
            <a:spLocks noGrp="1"/>
          </p:cNvSpPr>
          <p:nvPr>
            <p:ph type="ftr" sz="quarter" idx="11"/>
          </p:nvPr>
        </p:nvSpPr>
        <p:spPr/>
        <p:txBody>
          <a:bodyPr/>
          <a:lstStyle>
            <a:extLst/>
          </a:lstStyle>
          <a:p>
            <a:endParaRPr lang="es-CL" dirty="0"/>
          </a:p>
        </p:txBody>
      </p:sp>
      <p:sp>
        <p:nvSpPr>
          <p:cNvPr id="4" name="3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6" name="5 Marcador de pie de página"/>
          <p:cNvSpPr>
            <a:spLocks noGrp="1"/>
          </p:cNvSpPr>
          <p:nvPr>
            <p:ph type="ftr" sz="quarter" idx="11"/>
          </p:nvPr>
        </p:nvSpPr>
        <p:spPr/>
        <p:txBody>
          <a:bodyPr/>
          <a:lstStyle>
            <a:extLst/>
          </a:lstStyle>
          <a:p>
            <a:endParaRPr lang="es-CL" dirty="0"/>
          </a:p>
        </p:txBody>
      </p:sp>
      <p:sp>
        <p:nvSpPr>
          <p:cNvPr id="7" name="6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226A89F-D0A1-479B-883A-12EDA6F7D0F5}" type="datetimeFigureOut">
              <a:rPr lang="es-CL" smtClean="0"/>
              <a:pPr/>
              <a:t>11-10-2013</a:t>
            </a:fld>
            <a:endParaRPr lang="es-CL" dirty="0"/>
          </a:p>
        </p:txBody>
      </p:sp>
      <p:sp>
        <p:nvSpPr>
          <p:cNvPr id="6" name="5 Marcador de pie de página"/>
          <p:cNvSpPr>
            <a:spLocks noGrp="1"/>
          </p:cNvSpPr>
          <p:nvPr>
            <p:ph type="ftr" sz="quarter" idx="11"/>
          </p:nvPr>
        </p:nvSpPr>
        <p:spPr/>
        <p:txBody>
          <a:bodyPr/>
          <a:lstStyle>
            <a:extLst/>
          </a:lstStyle>
          <a:p>
            <a:endParaRPr lang="es-CL" dirty="0"/>
          </a:p>
        </p:txBody>
      </p:sp>
      <p:sp>
        <p:nvSpPr>
          <p:cNvPr id="7" name="6 Marcador de número de diapositiva"/>
          <p:cNvSpPr>
            <a:spLocks noGrp="1"/>
          </p:cNvSpPr>
          <p:nvPr>
            <p:ph type="sldNum" sz="quarter" idx="12"/>
          </p:nvPr>
        </p:nvSpPr>
        <p:spPr/>
        <p:txBody>
          <a:bodyPr/>
          <a:lstStyle>
            <a:extLst/>
          </a:lstStyle>
          <a:p>
            <a:fld id="{6E80C346-F83E-4188-892A-2E22570F71B7}" type="slidenum">
              <a:rPr lang="es-CL" smtClean="0"/>
              <a:pPr/>
              <a:t>‹Nº›</a:t>
            </a:fld>
            <a:endParaRPr lang="es-CL"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226A89F-D0A1-479B-883A-12EDA6F7D0F5}" type="datetimeFigureOut">
              <a:rPr lang="es-CL" smtClean="0"/>
              <a:pPr/>
              <a:t>11-10-2013</a:t>
            </a:fld>
            <a:endParaRPr lang="es-CL"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E80C346-F83E-4188-892A-2E22570F71B7}"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ONDAS SONORAS</a:t>
            </a:r>
            <a:endParaRPr lang="es-CL" dirty="0"/>
          </a:p>
        </p:txBody>
      </p:sp>
      <p:sp>
        <p:nvSpPr>
          <p:cNvPr id="3" name="2 Subtítulo"/>
          <p:cNvSpPr>
            <a:spLocks noGrp="1"/>
          </p:cNvSpPr>
          <p:nvPr>
            <p:ph type="subTitle" idx="1"/>
          </p:nvPr>
        </p:nvSpPr>
        <p:spPr/>
        <p:txBody>
          <a:bodyPr/>
          <a:lstStyle/>
          <a:p>
            <a:r>
              <a:rPr lang="es-CL" dirty="0" smtClean="0"/>
              <a:t>Francisco Rodríguez C.</a:t>
            </a:r>
            <a:endParaRPr lang="es-CL" dirty="0"/>
          </a:p>
        </p:txBody>
      </p:sp>
      <p:sp>
        <p:nvSpPr>
          <p:cNvPr id="5" name="4 CuadroTexto"/>
          <p:cNvSpPr txBox="1"/>
          <p:nvPr/>
        </p:nvSpPr>
        <p:spPr>
          <a:xfrm>
            <a:off x="1763688" y="476672"/>
            <a:ext cx="6120680" cy="1077218"/>
          </a:xfrm>
          <a:prstGeom prst="rect">
            <a:avLst/>
          </a:prstGeom>
          <a:noFill/>
        </p:spPr>
        <p:txBody>
          <a:bodyPr wrap="square" rtlCol="0">
            <a:spAutoFit/>
          </a:bodyPr>
          <a:lstStyle/>
          <a:p>
            <a:r>
              <a:rPr lang="es-ES_tradnl" sz="1200" cap="all" dirty="0" smtClean="0"/>
              <a:t>Colegio San Ignacio Viña del Mar</a:t>
            </a:r>
          </a:p>
          <a:p>
            <a:r>
              <a:rPr lang="es-ES_tradnl" sz="1200" dirty="0" smtClean="0"/>
              <a:t>DEPARTAMENTO DE FÍSICA</a:t>
            </a:r>
          </a:p>
          <a:p>
            <a:r>
              <a:rPr lang="es-ES_tradnl" sz="1200" dirty="0" smtClean="0"/>
              <a:t>UNIDAD TEMATICA N°4.1</a:t>
            </a:r>
          </a:p>
          <a:p>
            <a:r>
              <a:rPr lang="es-ES_tradnl" sz="1200" dirty="0" smtClean="0"/>
              <a:t>NM1 – 1° MEDIO</a:t>
            </a:r>
            <a:endParaRPr lang="es-CL" sz="1200" dirty="0" smtClean="0"/>
          </a:p>
          <a:p>
            <a:r>
              <a:rPr lang="es-ES_tradnl" sz="1600" b="1" u="sng" dirty="0" smtClean="0"/>
              <a:t>PROFESOR: FRANCISCO RODRIGUEZ C.</a:t>
            </a:r>
            <a:endParaRPr lang="es-CL" sz="1600" dirty="0"/>
          </a:p>
        </p:txBody>
      </p:sp>
      <p:pic>
        <p:nvPicPr>
          <p:cNvPr id="7" name="Imagen 1" descr="C:\Users\Francisco\Desktop\Colegios\Colegio San Ignacio 2008-2009\logo colegio.JPG"/>
          <p:cNvPicPr>
            <a:picLocks noChangeAspect="1" noChangeArrowheads="1"/>
          </p:cNvPicPr>
          <p:nvPr/>
        </p:nvPicPr>
        <p:blipFill>
          <a:blip r:embed="rId2" cstate="print"/>
          <a:srcRect/>
          <a:stretch>
            <a:fillRect/>
          </a:stretch>
        </p:blipFill>
        <p:spPr bwMode="auto">
          <a:xfrm>
            <a:off x="395536" y="404664"/>
            <a:ext cx="1390687"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t>Características del SONIDO</a:t>
            </a:r>
            <a:endParaRPr lang="es-CL" dirty="0"/>
          </a:p>
        </p:txBody>
      </p:sp>
      <p:sp>
        <p:nvSpPr>
          <p:cNvPr id="3" name="2 Marcador de contenido"/>
          <p:cNvSpPr>
            <a:spLocks noGrp="1"/>
          </p:cNvSpPr>
          <p:nvPr>
            <p:ph idx="1"/>
          </p:nvPr>
        </p:nvSpPr>
        <p:spPr>
          <a:xfrm>
            <a:off x="467544" y="1556792"/>
            <a:ext cx="8183880" cy="4896544"/>
          </a:xfrm>
        </p:spPr>
        <p:txBody>
          <a:bodyPr>
            <a:normAutofit/>
          </a:bodyPr>
          <a:lstStyle/>
          <a:p>
            <a:r>
              <a:rPr lang="es-ES" sz="2300" dirty="0" smtClean="0"/>
              <a:t>Las características fundamentales que permiten distinguir sonidos o sensaciones sonoras son: </a:t>
            </a:r>
          </a:p>
          <a:p>
            <a:pPr>
              <a:buNone/>
            </a:pPr>
            <a:endParaRPr lang="es-ES" sz="2300" dirty="0" smtClean="0"/>
          </a:p>
          <a:p>
            <a:r>
              <a:rPr lang="es-ES" sz="2300" dirty="0" smtClean="0"/>
              <a:t>Altura o tono, </a:t>
            </a:r>
          </a:p>
          <a:p>
            <a:r>
              <a:rPr lang="es-ES" sz="2300" dirty="0" smtClean="0"/>
              <a:t>Intensidad o sonoridad </a:t>
            </a:r>
          </a:p>
          <a:p>
            <a:r>
              <a:rPr lang="es-ES" sz="2300" dirty="0" smtClean="0"/>
              <a:t>Timbre. </a:t>
            </a:r>
          </a:p>
          <a:p>
            <a:endParaRPr lang="es-ES" sz="2300" dirty="0" smtClean="0"/>
          </a:p>
          <a:p>
            <a:r>
              <a:rPr lang="es-ES" sz="2300" dirty="0" smtClean="0"/>
              <a:t>A cada una de ellas, se le atribuye alguna propiedad de la fuente sonora o características de la onda respectiva y permiten diferenciar los sonidos entre sí.</a:t>
            </a:r>
          </a:p>
          <a:p>
            <a:pPr>
              <a:buNone/>
            </a:pPr>
            <a:endParaRPr lang="es-CL" sz="23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ES" dirty="0" smtClean="0"/>
              <a:t>La altura o tono:</a:t>
            </a:r>
            <a:endParaRPr lang="es-CL" dirty="0"/>
          </a:p>
        </p:txBody>
      </p:sp>
      <p:sp>
        <p:nvSpPr>
          <p:cNvPr id="3" name="2 Marcador de contenido"/>
          <p:cNvSpPr>
            <a:spLocks noGrp="1"/>
          </p:cNvSpPr>
          <p:nvPr>
            <p:ph idx="1"/>
          </p:nvPr>
        </p:nvSpPr>
        <p:spPr>
          <a:xfrm>
            <a:off x="467544" y="1556792"/>
            <a:ext cx="8183880" cy="2952328"/>
          </a:xfrm>
        </p:spPr>
        <p:txBody>
          <a:bodyPr>
            <a:normAutofit/>
          </a:bodyPr>
          <a:lstStyle/>
          <a:p>
            <a:r>
              <a:rPr lang="es-ES" sz="1800" dirty="0" smtClean="0"/>
              <a:t>Depende principalmente de la frecuencia con que es emitido un sonido. Según el tono, los sonidos pueden ser:</a:t>
            </a:r>
          </a:p>
          <a:p>
            <a:pPr>
              <a:buNone/>
            </a:pPr>
            <a:endParaRPr lang="es-ES" sz="1800" dirty="0" smtClean="0"/>
          </a:p>
          <a:p>
            <a:r>
              <a:rPr lang="es-ES" sz="1800" b="1" dirty="0" smtClean="0"/>
              <a:t>Agudos</a:t>
            </a:r>
            <a:r>
              <a:rPr lang="es-ES" sz="1800" dirty="0" smtClean="0"/>
              <a:t> (frecuencias grandes)</a:t>
            </a:r>
          </a:p>
          <a:p>
            <a:r>
              <a:rPr lang="es-ES" sz="1800" b="1" dirty="0" smtClean="0"/>
              <a:t>Graves</a:t>
            </a:r>
            <a:r>
              <a:rPr lang="es-ES" sz="1800" dirty="0" smtClean="0"/>
              <a:t> (frecuencias pequeñas).</a:t>
            </a:r>
            <a:endParaRPr lang="es-CL" sz="1800" dirty="0" smtClean="0"/>
          </a:p>
          <a:p>
            <a:endParaRPr lang="es-ES" sz="1800" dirty="0" smtClean="0"/>
          </a:p>
          <a:p>
            <a:r>
              <a:rPr lang="es-ES" sz="1800" dirty="0" smtClean="0"/>
              <a:t>En términos generales, podemos decir que la voz de la mujer es aguda y la del varón es grave.</a:t>
            </a:r>
          </a:p>
          <a:p>
            <a:pPr>
              <a:buNone/>
            </a:pPr>
            <a:endParaRPr lang="es-CL" dirty="0" smtClean="0"/>
          </a:p>
          <a:p>
            <a:endParaRPr lang="es-CL" dirty="0"/>
          </a:p>
        </p:txBody>
      </p:sp>
      <p:pic>
        <p:nvPicPr>
          <p:cNvPr id="54274" name="Picture 2" descr="http://2.bp.blogspot.com/-rgVTVOoVknE/UMZ2Wp56iGI/AAAAAAAAAHw/1_1GRlWGrHY/s1600/cien-sonido.jpg"/>
          <p:cNvPicPr>
            <a:picLocks noChangeAspect="1" noChangeArrowheads="1"/>
          </p:cNvPicPr>
          <p:nvPr/>
        </p:nvPicPr>
        <p:blipFill>
          <a:blip r:embed="rId2" cstate="print"/>
          <a:srcRect/>
          <a:stretch>
            <a:fillRect/>
          </a:stretch>
        </p:blipFill>
        <p:spPr bwMode="auto">
          <a:xfrm>
            <a:off x="1115616" y="4221088"/>
            <a:ext cx="2286000" cy="2038350"/>
          </a:xfrm>
          <a:prstGeom prst="rect">
            <a:avLst/>
          </a:prstGeom>
          <a:noFill/>
        </p:spPr>
      </p:pic>
      <p:pic>
        <p:nvPicPr>
          <p:cNvPr id="5" name="Picture 5" descr="placido_domingo-248x300"/>
          <p:cNvPicPr>
            <a:picLocks noChangeAspect="1" noChangeArrowheads="1"/>
          </p:cNvPicPr>
          <p:nvPr/>
        </p:nvPicPr>
        <p:blipFill>
          <a:blip r:embed="rId3" cstate="print"/>
          <a:srcRect/>
          <a:stretch>
            <a:fillRect/>
          </a:stretch>
        </p:blipFill>
        <p:spPr bwMode="auto">
          <a:xfrm>
            <a:off x="5796136" y="3789040"/>
            <a:ext cx="2245370" cy="2736304"/>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fontScale="90000"/>
          </a:bodyPr>
          <a:lstStyle/>
          <a:p>
            <a:r>
              <a:rPr lang="es-ES_tradnl" dirty="0" smtClean="0"/>
              <a:t>La intensidad, sonoridad o el volumen</a:t>
            </a:r>
            <a:endParaRPr lang="es-CL" dirty="0"/>
          </a:p>
        </p:txBody>
      </p:sp>
      <p:sp>
        <p:nvSpPr>
          <p:cNvPr id="3" name="2 Marcador de contenido"/>
          <p:cNvSpPr>
            <a:spLocks noGrp="1"/>
          </p:cNvSpPr>
          <p:nvPr>
            <p:ph idx="1"/>
          </p:nvPr>
        </p:nvSpPr>
        <p:spPr>
          <a:xfrm>
            <a:off x="467544" y="1556792"/>
            <a:ext cx="8183880" cy="3960440"/>
          </a:xfrm>
        </p:spPr>
        <p:txBody>
          <a:bodyPr>
            <a:noAutofit/>
          </a:bodyPr>
          <a:lstStyle/>
          <a:p>
            <a:r>
              <a:rPr lang="es-ES_tradnl" sz="1800" dirty="0" smtClean="0"/>
              <a:t>Es la propiedad que nos permite saber si el sonido es fuerte (gran intensidad) o débil (baja intensidad). </a:t>
            </a:r>
          </a:p>
          <a:p>
            <a:pPr>
              <a:buNone/>
            </a:pPr>
            <a:endParaRPr lang="es-ES_tradnl" sz="1100" dirty="0" smtClean="0"/>
          </a:p>
          <a:p>
            <a:r>
              <a:rPr lang="es-ES_tradnl" sz="1800" dirty="0" smtClean="0"/>
              <a:t>La intensidad tiene relación directa con la energía, es decir con la </a:t>
            </a:r>
            <a:r>
              <a:rPr lang="es-ES_tradnl" sz="1800" b="1" dirty="0" smtClean="0"/>
              <a:t>amplitud de la onda</a:t>
            </a:r>
            <a:r>
              <a:rPr lang="es-ES_tradnl" sz="1800" dirty="0" smtClean="0"/>
              <a:t>, por lo que un sonido se hace más intenso a medida que la amplitud de la onda es mayor y más débil cuando la amplitud es menor.</a:t>
            </a:r>
          </a:p>
          <a:p>
            <a:pPr>
              <a:buNone/>
            </a:pPr>
            <a:endParaRPr lang="es-ES_tradnl" sz="1100" dirty="0" smtClean="0"/>
          </a:p>
          <a:p>
            <a:r>
              <a:rPr lang="es-ES_tradnl" sz="1800" dirty="0" smtClean="0"/>
              <a:t>Se mide en una </a:t>
            </a:r>
            <a:r>
              <a:rPr lang="es-ES_tradnl" sz="1800" b="1" dirty="0" smtClean="0"/>
              <a:t>unidad </a:t>
            </a:r>
            <a:r>
              <a:rPr lang="es-ES_tradnl" sz="1800" dirty="0" smtClean="0"/>
              <a:t>llamada </a:t>
            </a:r>
            <a:r>
              <a:rPr lang="es-ES_tradnl" sz="1800" b="1" dirty="0" smtClean="0"/>
              <a:t>decibel (dB)</a:t>
            </a:r>
          </a:p>
          <a:p>
            <a:pPr>
              <a:buNone/>
            </a:pPr>
            <a:endParaRPr lang="es-ES_tradnl" sz="1100" dirty="0" smtClean="0"/>
          </a:p>
          <a:p>
            <a:r>
              <a:rPr lang="es-ES_tradnl" sz="1800" dirty="0" smtClean="0"/>
              <a:t>La intensidad es inversamente proporcional al                               cuadrado de la distancia entre el auditor y la fuente           emisora del sonido:</a:t>
            </a:r>
            <a:endParaRPr lang="es-CL" sz="1800" dirty="0"/>
          </a:p>
        </p:txBody>
      </p:sp>
      <p:pic>
        <p:nvPicPr>
          <p:cNvPr id="53249" name="Picture 1" descr="img22"/>
          <p:cNvPicPr>
            <a:picLocks noChangeAspect="1" noChangeArrowheads="1"/>
          </p:cNvPicPr>
          <p:nvPr/>
        </p:nvPicPr>
        <p:blipFill>
          <a:blip r:embed="rId2" cstate="print"/>
          <a:srcRect/>
          <a:stretch>
            <a:fillRect/>
          </a:stretch>
        </p:blipFill>
        <p:spPr bwMode="auto">
          <a:xfrm>
            <a:off x="7020272" y="4005064"/>
            <a:ext cx="1741898" cy="135481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323528" y="5345832"/>
            <a:ext cx="8496944"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ES_tradnl" dirty="0" smtClean="0"/>
              <a:t>El timbre</a:t>
            </a:r>
            <a:endParaRPr lang="es-CL" dirty="0"/>
          </a:p>
        </p:txBody>
      </p:sp>
      <p:sp>
        <p:nvSpPr>
          <p:cNvPr id="3" name="2 Marcador de contenido"/>
          <p:cNvSpPr>
            <a:spLocks noGrp="1"/>
          </p:cNvSpPr>
          <p:nvPr>
            <p:ph idx="1"/>
          </p:nvPr>
        </p:nvSpPr>
        <p:spPr>
          <a:xfrm>
            <a:off x="467544" y="1556792"/>
            <a:ext cx="8183880" cy="3672408"/>
          </a:xfrm>
        </p:spPr>
        <p:txBody>
          <a:bodyPr>
            <a:normAutofit/>
          </a:bodyPr>
          <a:lstStyle/>
          <a:p>
            <a:r>
              <a:rPr lang="es-ES" sz="1800" dirty="0" smtClean="0"/>
              <a:t>Es la propiedad que nos permite distinguir dos o más sonidos de igual altura e intensidad emitidos por fuentes sonoras distintas.</a:t>
            </a:r>
          </a:p>
          <a:p>
            <a:pPr>
              <a:buNone/>
            </a:pPr>
            <a:endParaRPr lang="es-CL" sz="1800" dirty="0" smtClean="0"/>
          </a:p>
          <a:p>
            <a:r>
              <a:rPr lang="es-ES" sz="1800" dirty="0" smtClean="0"/>
              <a:t>Depende principalmente de la naturaleza de la fuente sonora y del grado de complejidad de la onda respectiva.</a:t>
            </a:r>
          </a:p>
          <a:p>
            <a:pPr>
              <a:buNone/>
            </a:pPr>
            <a:endParaRPr lang="es-CL" sz="1800" dirty="0" smtClean="0"/>
          </a:p>
          <a:p>
            <a:r>
              <a:rPr lang="es-ES" sz="1800" dirty="0" smtClean="0"/>
              <a:t>Cuando tocamos una nota musical en dos instrumentos distintos, con igual intensidad, el timbre nos permite distinguir cuando proviene de uno u otro. </a:t>
            </a:r>
            <a:r>
              <a:rPr lang="es-ES" sz="1800" i="1" u="sng" dirty="0" smtClean="0"/>
              <a:t>Lo anterior se debe a que las fuentes no emiten sonidos de una sola frecuencia; el sonido se compone de una suma de frecuencias.</a:t>
            </a:r>
            <a:endParaRPr lang="es-CL" sz="1800" i="1" u="sng" dirty="0" smtClean="0"/>
          </a:p>
        </p:txBody>
      </p:sp>
      <p:pic>
        <p:nvPicPr>
          <p:cNvPr id="4" name="Picture 3"/>
          <p:cNvPicPr>
            <a:picLocks noChangeAspect="1" noChangeArrowheads="1"/>
          </p:cNvPicPr>
          <p:nvPr/>
        </p:nvPicPr>
        <p:blipFill>
          <a:blip r:embed="rId2" cstate="print"/>
          <a:srcRect/>
          <a:stretch>
            <a:fillRect/>
          </a:stretch>
        </p:blipFill>
        <p:spPr bwMode="auto">
          <a:xfrm>
            <a:off x="4716016" y="4725144"/>
            <a:ext cx="949772" cy="1813946"/>
          </a:xfrm>
          <a:prstGeom prst="rect">
            <a:avLst/>
          </a:prstGeom>
          <a:noFill/>
          <a:ln w="9525">
            <a:noFill/>
            <a:miter lim="800000"/>
            <a:headEnd/>
            <a:tailEnd/>
          </a:ln>
        </p:spPr>
      </p:pic>
      <p:pic>
        <p:nvPicPr>
          <p:cNvPr id="5" name="Picture 2" descr="https://encrypted-tbn2.google.com/images?q=tbn:ANd9GcRBheSC46U0wtyHkds9UhcpNUZBDxIVV--AhxnXde9MawNk30oTMw"/>
          <p:cNvPicPr>
            <a:picLocks noChangeAspect="1" noChangeArrowheads="1"/>
          </p:cNvPicPr>
          <p:nvPr/>
        </p:nvPicPr>
        <p:blipFill>
          <a:blip r:embed="rId3" cstate="print"/>
          <a:srcRect/>
          <a:stretch>
            <a:fillRect/>
          </a:stretch>
        </p:blipFill>
        <p:spPr bwMode="auto">
          <a:xfrm>
            <a:off x="5652120" y="5326806"/>
            <a:ext cx="2210814" cy="153119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7812360" y="4653136"/>
            <a:ext cx="829010" cy="1880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fontScale="90000"/>
          </a:bodyPr>
          <a:lstStyle/>
          <a:p>
            <a:r>
              <a:rPr lang="es-CL" dirty="0" smtClean="0"/>
              <a:t>Fenómenos Ondulatorios y SONIDO</a:t>
            </a:r>
            <a:endParaRPr lang="es-CL" dirty="0"/>
          </a:p>
        </p:txBody>
      </p:sp>
      <p:sp>
        <p:nvSpPr>
          <p:cNvPr id="3" name="2 Marcador de contenido"/>
          <p:cNvSpPr>
            <a:spLocks noGrp="1"/>
          </p:cNvSpPr>
          <p:nvPr>
            <p:ph idx="1"/>
          </p:nvPr>
        </p:nvSpPr>
        <p:spPr>
          <a:xfrm>
            <a:off x="467544" y="1556792"/>
            <a:ext cx="8183880" cy="2376264"/>
          </a:xfrm>
        </p:spPr>
        <p:txBody>
          <a:bodyPr>
            <a:normAutofit/>
          </a:bodyPr>
          <a:lstStyle/>
          <a:p>
            <a:r>
              <a:rPr lang="es-CL" sz="1800" b="1" dirty="0" smtClean="0"/>
              <a:t>Reflexión: </a:t>
            </a:r>
            <a:r>
              <a:rPr lang="es-ES_tradnl" sz="1800" dirty="0" smtClean="0"/>
              <a:t>Es la propiedad que se manifiesta cuando una onda sonora cuando choca contra una superficie de separación de dos medios diferentes (por ejemplo, agua y aire)</a:t>
            </a:r>
          </a:p>
          <a:p>
            <a:pPr>
              <a:buNone/>
            </a:pPr>
            <a:endParaRPr lang="es-ES_tradnl" sz="1800" dirty="0" smtClean="0"/>
          </a:p>
          <a:p>
            <a:r>
              <a:rPr lang="es-ES_tradnl" sz="1800" dirty="0" smtClean="0"/>
              <a:t>Es decir, </a:t>
            </a:r>
            <a:r>
              <a:rPr lang="es-ES_tradnl" sz="1800" b="1" dirty="0" smtClean="0"/>
              <a:t>es una desviación que experimenta la onda al incidir contra una superficie que no puede atravesar</a:t>
            </a:r>
            <a:r>
              <a:rPr lang="es-ES_tradnl" sz="1800" dirty="0" smtClean="0"/>
              <a:t>.</a:t>
            </a:r>
            <a:endParaRPr lang="es-CL" sz="1800" dirty="0"/>
          </a:p>
        </p:txBody>
      </p:sp>
      <p:pic>
        <p:nvPicPr>
          <p:cNvPr id="4" name="Picture 4" descr="imagesCATYDKQR"/>
          <p:cNvPicPr>
            <a:picLocks noChangeAspect="1" noChangeArrowheads="1"/>
          </p:cNvPicPr>
          <p:nvPr/>
        </p:nvPicPr>
        <p:blipFill>
          <a:blip r:embed="rId2" cstate="print"/>
          <a:srcRect/>
          <a:stretch>
            <a:fillRect/>
          </a:stretch>
        </p:blipFill>
        <p:spPr bwMode="auto">
          <a:xfrm>
            <a:off x="971600" y="3645024"/>
            <a:ext cx="2733944" cy="2735956"/>
          </a:xfrm>
          <a:prstGeom prst="rect">
            <a:avLst/>
          </a:prstGeom>
          <a:noFill/>
          <a:ln w="9525">
            <a:noFill/>
            <a:miter lim="800000"/>
            <a:headEnd/>
            <a:tailEnd/>
          </a:ln>
        </p:spPr>
      </p:pic>
      <p:pic>
        <p:nvPicPr>
          <p:cNvPr id="5" name="Picture 3" descr="E:\CLASES ONDAS 2011\EL SONIDO\IMAGENES ONDAS SONIDO\bats2_h.jpg"/>
          <p:cNvPicPr>
            <a:picLocks noChangeAspect="1" noChangeArrowheads="1"/>
          </p:cNvPicPr>
          <p:nvPr/>
        </p:nvPicPr>
        <p:blipFill>
          <a:blip r:embed="rId3" cstate="print"/>
          <a:srcRect/>
          <a:stretch>
            <a:fillRect/>
          </a:stretch>
        </p:blipFill>
        <p:spPr bwMode="auto">
          <a:xfrm>
            <a:off x="5508104" y="3501008"/>
            <a:ext cx="2809726" cy="2809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t>El ECO</a:t>
            </a:r>
            <a:endParaRPr lang="es-CL" dirty="0"/>
          </a:p>
        </p:txBody>
      </p:sp>
      <p:sp>
        <p:nvSpPr>
          <p:cNvPr id="3" name="2 Marcador de contenido"/>
          <p:cNvSpPr>
            <a:spLocks noGrp="1"/>
          </p:cNvSpPr>
          <p:nvPr>
            <p:ph idx="1"/>
          </p:nvPr>
        </p:nvSpPr>
        <p:spPr>
          <a:xfrm>
            <a:off x="467544" y="1556792"/>
            <a:ext cx="8183880" cy="4896544"/>
          </a:xfrm>
        </p:spPr>
        <p:txBody>
          <a:bodyPr>
            <a:normAutofit/>
          </a:bodyPr>
          <a:lstStyle/>
          <a:p>
            <a:r>
              <a:rPr lang="es-ES" sz="1800" dirty="0" smtClean="0"/>
              <a:t>El eco, es un fenómeno producido por la reflexión de una onda sonora, en la cual, la onda debe recorrer 34 metros en una decima de segundo. </a:t>
            </a:r>
          </a:p>
          <a:p>
            <a:endParaRPr lang="es-ES" sz="1800" dirty="0" smtClean="0"/>
          </a:p>
          <a:p>
            <a:r>
              <a:rPr lang="es-ES" sz="1800" dirty="0" smtClean="0"/>
              <a:t>Esto quiere decir, que el obstáculo debe estar al menos a unos   17 metros para que se produzca el eco monosílabo. Si la distancia es un poco mayor de 17 metros, el sonido reflejado podría perturbar el sonido emitido, produciéndose un eco nocivo. No obstante, si el sonido reflejado se sobrepone al emitido, entonces el eco es útil. </a:t>
            </a:r>
          </a:p>
          <a:p>
            <a:endParaRPr lang="es-CL" sz="1800" dirty="0" smtClean="0"/>
          </a:p>
          <a:p>
            <a:r>
              <a:rPr lang="es-ES" sz="1800" dirty="0" smtClean="0"/>
              <a:t>Cuando la distancia es superior a los                                                34 metros, puede producirse el eco                                                     múltiple, perceptible en las montañas,                                                        en los grandes edificios, el trueno, etc.</a:t>
            </a:r>
            <a:endParaRPr lang="es-CL" sz="1800" dirty="0" smtClean="0"/>
          </a:p>
          <a:p>
            <a:endParaRPr lang="es-CL" dirty="0"/>
          </a:p>
        </p:txBody>
      </p:sp>
      <p:pic>
        <p:nvPicPr>
          <p:cNvPr id="48130" name="Picture 2" descr="http://www.educarchile.cl/UserFiles/P0001/Image/PSU/Contenidos2011/Modulos_Fisica_2011/MOD1_f2_eco_reverberacion.JPG"/>
          <p:cNvPicPr>
            <a:picLocks noChangeAspect="1" noChangeArrowheads="1"/>
          </p:cNvPicPr>
          <p:nvPr/>
        </p:nvPicPr>
        <p:blipFill>
          <a:blip r:embed="rId2" cstate="print"/>
          <a:srcRect/>
          <a:stretch>
            <a:fillRect/>
          </a:stretch>
        </p:blipFill>
        <p:spPr bwMode="auto">
          <a:xfrm>
            <a:off x="5580112" y="4225217"/>
            <a:ext cx="3563888" cy="2632783"/>
          </a:xfrm>
          <a:prstGeom prst="rect">
            <a:avLst/>
          </a:prstGeom>
          <a:noFill/>
        </p:spPr>
      </p:pic>
      <p:pic>
        <p:nvPicPr>
          <p:cNvPr id="5" name="Picture 28" descr="https://encrypted-tbn0.google.com/images?q=tbn:ANd9GcR8ovdu3qyU9CosnFu6IFuj5yt5iBaI9JGhu7h1hmc4NNnPGOkM"/>
          <p:cNvPicPr>
            <a:picLocks noChangeAspect="1" noChangeArrowheads="1"/>
          </p:cNvPicPr>
          <p:nvPr/>
        </p:nvPicPr>
        <p:blipFill>
          <a:blip r:embed="rId3" cstate="print"/>
          <a:srcRect/>
          <a:stretch>
            <a:fillRect/>
          </a:stretch>
        </p:blipFill>
        <p:spPr bwMode="auto">
          <a:xfrm>
            <a:off x="7164288" y="0"/>
            <a:ext cx="1979712" cy="155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ES_tradnl" dirty="0" smtClean="0"/>
              <a:t>La reverberación </a:t>
            </a:r>
            <a:endParaRPr lang="es-CL" dirty="0"/>
          </a:p>
        </p:txBody>
      </p:sp>
      <p:sp>
        <p:nvSpPr>
          <p:cNvPr id="3" name="2 Marcador de contenido"/>
          <p:cNvSpPr>
            <a:spLocks noGrp="1"/>
          </p:cNvSpPr>
          <p:nvPr>
            <p:ph idx="1"/>
          </p:nvPr>
        </p:nvSpPr>
        <p:spPr>
          <a:xfrm>
            <a:off x="467544" y="1556792"/>
            <a:ext cx="8183880" cy="4896544"/>
          </a:xfrm>
        </p:spPr>
        <p:txBody>
          <a:bodyPr>
            <a:normAutofit fontScale="92500" lnSpcReduction="10000"/>
          </a:bodyPr>
          <a:lstStyle/>
          <a:p>
            <a:r>
              <a:rPr lang="es-ES_tradnl" dirty="0" smtClean="0"/>
              <a:t>Consiste en la extensión del sonido percibido, debido a las sucesivas reflexiones que se generan. </a:t>
            </a:r>
          </a:p>
          <a:p>
            <a:pPr>
              <a:buNone/>
            </a:pPr>
            <a:endParaRPr lang="es-ES_tradnl" dirty="0" smtClean="0"/>
          </a:p>
          <a:p>
            <a:r>
              <a:rPr lang="es-ES_tradnl" dirty="0" smtClean="0"/>
              <a:t>Por esta razón, un receptor percibe el sonido un poco más largo como consecuencia del acoplamiento de reflexiones provenientes desde distintos puntos. </a:t>
            </a:r>
          </a:p>
          <a:p>
            <a:endParaRPr lang="es-ES_tradnl" dirty="0" smtClean="0"/>
          </a:p>
          <a:p>
            <a:r>
              <a:rPr lang="es-ES_tradnl" dirty="0" smtClean="0"/>
              <a:t>El </a:t>
            </a:r>
            <a:r>
              <a:rPr lang="es-ES_tradnl" b="1" i="1" dirty="0" smtClean="0"/>
              <a:t>tiempo de reverberación</a:t>
            </a:r>
            <a:r>
              <a:rPr lang="es-ES_tradnl" dirty="0" smtClean="0"/>
              <a:t> está asociado al tiempo en el que un sonido decae hasta que ya no es audible.</a:t>
            </a:r>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solidFill>
                  <a:schemeClr val="accent1"/>
                </a:solidFill>
              </a:rPr>
              <a:t>Refracción</a:t>
            </a:r>
            <a:endParaRPr lang="es-CL" dirty="0">
              <a:solidFill>
                <a:schemeClr val="accent1"/>
              </a:solidFill>
            </a:endParaRPr>
          </a:p>
        </p:txBody>
      </p:sp>
      <p:sp>
        <p:nvSpPr>
          <p:cNvPr id="3" name="2 Marcador de contenido"/>
          <p:cNvSpPr>
            <a:spLocks noGrp="1"/>
          </p:cNvSpPr>
          <p:nvPr>
            <p:ph idx="1"/>
          </p:nvPr>
        </p:nvSpPr>
        <p:spPr>
          <a:xfrm>
            <a:off x="467544" y="1556792"/>
            <a:ext cx="8183880" cy="2952328"/>
          </a:xfrm>
        </p:spPr>
        <p:txBody>
          <a:bodyPr>
            <a:normAutofit/>
          </a:bodyPr>
          <a:lstStyle/>
          <a:p>
            <a:r>
              <a:rPr lang="es-ES_tradnl" sz="1800" dirty="0" smtClean="0"/>
              <a:t>Cuando el</a:t>
            </a:r>
            <a:r>
              <a:rPr lang="es-ES_tradnl" sz="1800" b="1" dirty="0" smtClean="0"/>
              <a:t> </a:t>
            </a:r>
            <a:r>
              <a:rPr lang="es-ES_tradnl" sz="1800" dirty="0" smtClean="0"/>
              <a:t>sonido</a:t>
            </a:r>
            <a:r>
              <a:rPr lang="es-ES_tradnl" sz="1800" b="1" dirty="0" smtClean="0"/>
              <a:t> </a:t>
            </a:r>
            <a:r>
              <a:rPr lang="es-ES_tradnl" sz="1800" dirty="0" smtClean="0"/>
              <a:t>pasa de</a:t>
            </a:r>
            <a:r>
              <a:rPr lang="es-ES_tradnl" sz="1800" b="1" dirty="0" smtClean="0"/>
              <a:t> </a:t>
            </a:r>
            <a:r>
              <a:rPr lang="es-ES_tradnl" sz="1800" dirty="0" smtClean="0"/>
              <a:t>un medio a otro distinto</a:t>
            </a:r>
            <a:r>
              <a:rPr lang="es-ES_tradnl" sz="1800" b="1" dirty="0" smtClean="0"/>
              <a:t> cambia su dirección de propagación. </a:t>
            </a:r>
            <a:r>
              <a:rPr lang="es-ES_tradnl" sz="1800" dirty="0" smtClean="0"/>
              <a:t>Este fenómeno se conoce como </a:t>
            </a:r>
            <a:r>
              <a:rPr lang="es-ES_tradnl" sz="1800" b="1" dirty="0" smtClean="0"/>
              <a:t>refracción del sonido</a:t>
            </a:r>
            <a:r>
              <a:rPr lang="es-ES_tradnl" sz="1800" dirty="0" smtClean="0"/>
              <a:t>.</a:t>
            </a:r>
          </a:p>
          <a:p>
            <a:endParaRPr lang="es-ES_tradnl" sz="1800" dirty="0" smtClean="0"/>
          </a:p>
          <a:p>
            <a:r>
              <a:rPr lang="es-ES_tradnl" sz="1800" dirty="0" smtClean="0"/>
              <a:t>La desviación del sonido se relaciona con un cambio en su rapidez de propagación, al viajar por un medio distinto.</a:t>
            </a:r>
          </a:p>
          <a:p>
            <a:pPr>
              <a:buNone/>
            </a:pPr>
            <a:r>
              <a:rPr lang="es-ES_tradnl" sz="1800" dirty="0" smtClean="0"/>
              <a:t> </a:t>
            </a:r>
          </a:p>
          <a:p>
            <a:r>
              <a:rPr lang="es-ES_tradnl" sz="1800" dirty="0" smtClean="0"/>
              <a:t>Por ejemplo, </a:t>
            </a:r>
            <a:r>
              <a:rPr lang="es-ES_tradnl" sz="1800" b="1" dirty="0" smtClean="0"/>
              <a:t>el sonido se propaga más rápidamente en el aire caliente que en el aire frío</a:t>
            </a:r>
            <a:r>
              <a:rPr lang="es-ES_tradnl" sz="1800" dirty="0" smtClean="0"/>
              <a:t>, por lo que sufre refracción.</a:t>
            </a:r>
          </a:p>
          <a:p>
            <a:pPr>
              <a:buNone/>
            </a:pPr>
            <a:endParaRPr lang="es-CL" dirty="0"/>
          </a:p>
        </p:txBody>
      </p:sp>
      <p:graphicFrame>
        <p:nvGraphicFramePr>
          <p:cNvPr id="46081" name="Object 4"/>
          <p:cNvGraphicFramePr>
            <a:graphicFrameLocks noChangeAspect="1"/>
          </p:cNvGraphicFramePr>
          <p:nvPr/>
        </p:nvGraphicFramePr>
        <p:xfrm>
          <a:off x="1763688" y="4524375"/>
          <a:ext cx="5715000" cy="2144985"/>
        </p:xfrm>
        <a:graphic>
          <a:graphicData uri="http://schemas.openxmlformats.org/presentationml/2006/ole">
            <p:oleObj spid="_x0000_s46081" name="Imagen de mapa de bits" r:id="rId3" imgW="6935168" imgH="3000000" progId="PBrush">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183880" cy="1051560"/>
          </a:xfrm>
        </p:spPr>
        <p:txBody>
          <a:bodyPr>
            <a:normAutofit fontScale="90000"/>
          </a:bodyPr>
          <a:lstStyle/>
          <a:p>
            <a:r>
              <a:rPr lang="es-CL" dirty="0" smtClean="0"/>
              <a:t>Influencia de la temperatura del AIRE</a:t>
            </a:r>
            <a:endParaRPr lang="es-CL" dirty="0"/>
          </a:p>
        </p:txBody>
      </p:sp>
      <p:sp>
        <p:nvSpPr>
          <p:cNvPr id="4" name="13 Rectángulo"/>
          <p:cNvSpPr>
            <a:spLocks noChangeArrowheads="1"/>
          </p:cNvSpPr>
          <p:nvPr/>
        </p:nvSpPr>
        <p:spPr bwMode="auto">
          <a:xfrm>
            <a:off x="611560" y="1916832"/>
            <a:ext cx="7848872" cy="923330"/>
          </a:xfrm>
          <a:prstGeom prst="rect">
            <a:avLst/>
          </a:prstGeom>
          <a:noFill/>
          <a:ln w="9525">
            <a:noFill/>
            <a:miter lim="800000"/>
            <a:headEnd/>
            <a:tailEnd/>
          </a:ln>
        </p:spPr>
        <p:txBody>
          <a:bodyPr wrap="square">
            <a:spAutoFit/>
          </a:bodyPr>
          <a:lstStyle/>
          <a:p>
            <a:pPr algn="just">
              <a:buFont typeface="Wingdings" pitchFamily="2" charset="2"/>
              <a:buNone/>
            </a:pPr>
            <a:r>
              <a:rPr lang="es-ES_tradnl" dirty="0" smtClean="0"/>
              <a:t>El </a:t>
            </a:r>
            <a:r>
              <a:rPr lang="es-ES_tradnl" dirty="0"/>
              <a:t>sonido tiende a “curvarse” producto de las diferencias de temperatura en el aire. El efecto puede llegar a ser importante para distancias grandes</a:t>
            </a:r>
            <a:r>
              <a:rPr lang="es-ES_tradnl" dirty="0" smtClean="0"/>
              <a:t>. (Refracción) </a:t>
            </a:r>
            <a:endParaRPr lang="es-ES" dirty="0"/>
          </a:p>
        </p:txBody>
      </p:sp>
      <p:pic>
        <p:nvPicPr>
          <p:cNvPr id="5" name="Picture 3"/>
          <p:cNvPicPr>
            <a:picLocks noChangeAspect="1" noChangeArrowheads="1"/>
          </p:cNvPicPr>
          <p:nvPr/>
        </p:nvPicPr>
        <p:blipFill>
          <a:blip r:embed="rId2" cstate="print"/>
          <a:srcRect/>
          <a:stretch>
            <a:fillRect/>
          </a:stretch>
        </p:blipFill>
        <p:spPr bwMode="auto">
          <a:xfrm>
            <a:off x="409575" y="3212976"/>
            <a:ext cx="8338889" cy="2800350"/>
          </a:xfrm>
          <a:prstGeom prst="rect">
            <a:avLst/>
          </a:prstGeom>
          <a:noFill/>
          <a:ln w="9525">
            <a:noFill/>
            <a:miter lim="800000"/>
            <a:headEnd/>
            <a:tailEnd/>
          </a:ln>
        </p:spPr>
      </p:pic>
      <p:sp>
        <p:nvSpPr>
          <p:cNvPr id="6" name="5 Flecha arriba"/>
          <p:cNvSpPr/>
          <p:nvPr/>
        </p:nvSpPr>
        <p:spPr>
          <a:xfrm>
            <a:off x="8244408" y="4221088"/>
            <a:ext cx="142875" cy="1285875"/>
          </a:xfrm>
          <a:prstGeom prst="upArrow">
            <a:avLst/>
          </a:prstGeom>
          <a:gradFill flip="none" rotWithShape="1">
            <a:gsLst>
              <a:gs pos="0">
                <a:srgbClr val="00B0F0"/>
              </a:gs>
              <a:gs pos="30000">
                <a:srgbClr val="66008F"/>
              </a:gs>
              <a:gs pos="64999">
                <a:srgbClr val="BA0066"/>
              </a:gs>
              <a:gs pos="89999">
                <a:srgbClr val="FF0000"/>
              </a:gs>
              <a:gs pos="100000">
                <a:srgbClr val="FF8200"/>
              </a:gs>
            </a:gsLst>
            <a:lin ang="162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Flecha arriba"/>
          <p:cNvSpPr/>
          <p:nvPr/>
        </p:nvSpPr>
        <p:spPr>
          <a:xfrm>
            <a:off x="611560" y="4293096"/>
            <a:ext cx="142875" cy="1285875"/>
          </a:xfrm>
          <a:prstGeom prst="upArrow">
            <a:avLst/>
          </a:prstGeom>
          <a:gradFill flip="none" rotWithShape="1">
            <a:gsLst>
              <a:gs pos="0">
                <a:srgbClr val="00B0F0"/>
              </a:gs>
              <a:gs pos="30000">
                <a:srgbClr val="66008F"/>
              </a:gs>
              <a:gs pos="64999">
                <a:srgbClr val="BA0066"/>
              </a:gs>
              <a:gs pos="89999">
                <a:srgbClr val="FF0000"/>
              </a:gs>
              <a:gs pos="100000">
                <a:srgbClr val="FF8200"/>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183880" cy="1051560"/>
          </a:xfrm>
        </p:spPr>
        <p:txBody>
          <a:bodyPr>
            <a:normAutofit fontScale="90000"/>
          </a:bodyPr>
          <a:lstStyle/>
          <a:p>
            <a:r>
              <a:rPr lang="es-CL" dirty="0" smtClean="0"/>
              <a:t>Influencia de la temperatura del AIRE</a:t>
            </a:r>
            <a:endParaRPr lang="es-CL" dirty="0"/>
          </a:p>
        </p:txBody>
      </p:sp>
      <p:sp>
        <p:nvSpPr>
          <p:cNvPr id="4" name="13 Rectángulo"/>
          <p:cNvSpPr>
            <a:spLocks noChangeArrowheads="1"/>
          </p:cNvSpPr>
          <p:nvPr/>
        </p:nvSpPr>
        <p:spPr bwMode="auto">
          <a:xfrm>
            <a:off x="611560" y="1916832"/>
            <a:ext cx="7848872" cy="646331"/>
          </a:xfrm>
          <a:prstGeom prst="rect">
            <a:avLst/>
          </a:prstGeom>
          <a:noFill/>
          <a:ln w="9525">
            <a:noFill/>
            <a:miter lim="800000"/>
            <a:headEnd/>
            <a:tailEnd/>
          </a:ln>
        </p:spPr>
        <p:txBody>
          <a:bodyPr wrap="square">
            <a:spAutoFit/>
          </a:bodyPr>
          <a:lstStyle/>
          <a:p>
            <a:pPr algn="just">
              <a:buFont typeface="Wingdings" pitchFamily="2" charset="2"/>
              <a:buNone/>
            </a:pPr>
            <a:r>
              <a:rPr lang="es-ES_tradnl" dirty="0" smtClean="0"/>
              <a:t>El </a:t>
            </a:r>
            <a:r>
              <a:rPr lang="es-ES_tradnl" dirty="0"/>
              <a:t>sonido tiende a </a:t>
            </a:r>
            <a:r>
              <a:rPr lang="es-ES_tradnl" dirty="0" smtClean="0"/>
              <a:t>“aumentar o disminuir” su velocidad de propagación a medida que la temperatura del aire cambia.</a:t>
            </a: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788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788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899829" rIns="91440" bIns="899829" numCol="1" anchor="ctr" anchorCtr="0" compatLnSpc="1">
            <a:prstTxWarp prst="textNoShape">
              <a:avLst/>
            </a:prstTxWarp>
            <a:spAutoFit/>
          </a:bodyPr>
          <a:lstStyle/>
          <a:p>
            <a:endParaRPr lang="es-CL"/>
          </a:p>
        </p:txBody>
      </p:sp>
      <p:pic>
        <p:nvPicPr>
          <p:cNvPr id="788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688" y="3212976"/>
            <a:ext cx="5108864" cy="848470"/>
          </a:xfrm>
          <a:prstGeom prst="rect">
            <a:avLst/>
          </a:prstGeom>
          <a:noFill/>
        </p:spPr>
      </p:pic>
      <p:sp>
        <p:nvSpPr>
          <p:cNvPr id="78855" name="Rectangle 7"/>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755576" y="4437112"/>
            <a:ext cx="7344816" cy="923330"/>
          </a:xfrm>
          <a:prstGeom prst="rect">
            <a:avLst/>
          </a:prstGeom>
          <a:noFill/>
        </p:spPr>
        <p:txBody>
          <a:bodyPr wrap="square" rtlCol="0">
            <a:spAutoFit/>
          </a:bodyPr>
          <a:lstStyle/>
          <a:p>
            <a:r>
              <a:rPr lang="es-CL" dirty="0" smtClean="0"/>
              <a:t>Esto se debe, a que las moléculas del aire poseen mayor agitación molecular y por lo tanto el sonido se propaga con mayor eficacia.</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792088"/>
          </a:xfrm>
        </p:spPr>
        <p:txBody>
          <a:bodyPr/>
          <a:lstStyle/>
          <a:p>
            <a:r>
              <a:rPr lang="es-CL" dirty="0" smtClean="0"/>
              <a:t>CONTENIDOS </a:t>
            </a:r>
            <a:endParaRPr lang="es-CL" dirty="0"/>
          </a:p>
        </p:txBody>
      </p:sp>
      <p:sp>
        <p:nvSpPr>
          <p:cNvPr id="3" name="2 Marcador de contenido"/>
          <p:cNvSpPr>
            <a:spLocks noGrp="1"/>
          </p:cNvSpPr>
          <p:nvPr>
            <p:ph idx="1"/>
          </p:nvPr>
        </p:nvSpPr>
        <p:spPr>
          <a:xfrm>
            <a:off x="502920" y="1484784"/>
            <a:ext cx="8183880" cy="4104456"/>
          </a:xfrm>
        </p:spPr>
        <p:txBody>
          <a:bodyPr>
            <a:normAutofit/>
          </a:bodyPr>
          <a:lstStyle/>
          <a:p>
            <a:r>
              <a:rPr lang="es-CL" dirty="0" smtClean="0"/>
              <a:t>SONIDO</a:t>
            </a:r>
          </a:p>
          <a:p>
            <a:r>
              <a:rPr lang="es-CL" dirty="0" smtClean="0"/>
              <a:t>TRANSMISION DEL SONIDO</a:t>
            </a:r>
          </a:p>
          <a:p>
            <a:r>
              <a:rPr lang="es-CL" dirty="0" smtClean="0"/>
              <a:t>CARACTERISTICAS DEL SONIDO</a:t>
            </a:r>
          </a:p>
          <a:p>
            <a:r>
              <a:rPr lang="es-CL" dirty="0" smtClean="0"/>
              <a:t>INFRASONIDO</a:t>
            </a:r>
          </a:p>
          <a:p>
            <a:r>
              <a:rPr lang="es-CL" dirty="0" smtClean="0"/>
              <a:t>ULTRASONIDO</a:t>
            </a:r>
          </a:p>
          <a:p>
            <a:r>
              <a:rPr lang="es-CL" dirty="0" smtClean="0"/>
              <a:t>INSTRUMENTOS SONOROS</a:t>
            </a:r>
          </a:p>
          <a:p>
            <a:r>
              <a:rPr lang="es-CL" dirty="0" smtClean="0"/>
              <a:t>EFECTO DOPPLER</a:t>
            </a:r>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solidFill>
                  <a:schemeClr val="accent1"/>
                </a:solidFill>
              </a:rPr>
              <a:t>Difracción</a:t>
            </a:r>
            <a:endParaRPr lang="es-CL" dirty="0">
              <a:solidFill>
                <a:schemeClr val="accent1"/>
              </a:solidFill>
            </a:endParaRPr>
          </a:p>
        </p:txBody>
      </p:sp>
      <p:sp>
        <p:nvSpPr>
          <p:cNvPr id="3" name="2 Marcador de contenido"/>
          <p:cNvSpPr>
            <a:spLocks noGrp="1"/>
          </p:cNvSpPr>
          <p:nvPr>
            <p:ph idx="1"/>
          </p:nvPr>
        </p:nvSpPr>
        <p:spPr>
          <a:xfrm>
            <a:off x="467544" y="1556792"/>
            <a:ext cx="8183880" cy="2376264"/>
          </a:xfrm>
        </p:spPr>
        <p:txBody>
          <a:bodyPr/>
          <a:lstStyle/>
          <a:p>
            <a:r>
              <a:rPr lang="es-ES_tradnl" sz="1800" dirty="0" smtClean="0"/>
              <a:t>Si el</a:t>
            </a:r>
            <a:r>
              <a:rPr lang="es-ES_tradnl" sz="1800" b="1" dirty="0" smtClean="0"/>
              <a:t> sonido </a:t>
            </a:r>
            <a:r>
              <a:rPr lang="es-ES_tradnl" sz="1800" dirty="0" smtClean="0"/>
              <a:t>encuentra</a:t>
            </a:r>
            <a:r>
              <a:rPr lang="es-ES_tradnl" sz="1800" b="1" dirty="0" smtClean="0"/>
              <a:t> </a:t>
            </a:r>
            <a:r>
              <a:rPr lang="es-ES_tradnl" sz="1800" dirty="0" smtClean="0"/>
              <a:t>un</a:t>
            </a:r>
            <a:r>
              <a:rPr lang="es-ES_tradnl" sz="1800" b="1" dirty="0" smtClean="0"/>
              <a:t> obstáculo </a:t>
            </a:r>
            <a:r>
              <a:rPr lang="es-ES_tradnl" sz="1800" dirty="0" smtClean="0"/>
              <a:t>en su dirección de propagación</a:t>
            </a:r>
            <a:r>
              <a:rPr lang="es-ES_tradnl" sz="1800" b="1" dirty="0" smtClean="0"/>
              <a:t>, es capaz de rodearlo y seguir propagándose. </a:t>
            </a:r>
            <a:r>
              <a:rPr lang="es-ES_tradnl" sz="1800" dirty="0" smtClean="0"/>
              <a:t>A este fenómeno se le denomina</a:t>
            </a:r>
            <a:r>
              <a:rPr lang="es-ES_tradnl" sz="1800" b="1" dirty="0" smtClean="0"/>
              <a:t> difracción del sonido.</a:t>
            </a:r>
          </a:p>
          <a:p>
            <a:pPr>
              <a:buNone/>
            </a:pPr>
            <a:endParaRPr lang="es-ES_tradnl" sz="1800" b="1" dirty="0" smtClean="0"/>
          </a:p>
          <a:p>
            <a:r>
              <a:rPr lang="es-ES_tradnl" sz="1800" dirty="0" smtClean="0"/>
              <a:t>La persona </a:t>
            </a:r>
            <a:r>
              <a:rPr lang="es-ES_tradnl" sz="1800" b="1" dirty="0" smtClean="0"/>
              <a:t>B</a:t>
            </a:r>
            <a:r>
              <a:rPr lang="es-ES_tradnl" sz="1800" dirty="0" smtClean="0"/>
              <a:t> puede escuchar a la persona </a:t>
            </a:r>
            <a:r>
              <a:rPr lang="es-ES_tradnl" sz="1800" b="1" dirty="0" smtClean="0"/>
              <a:t>A</a:t>
            </a:r>
            <a:r>
              <a:rPr lang="es-ES_tradnl" sz="1800" dirty="0" smtClean="0"/>
              <a:t>, en virtud de que el sonido emitido por </a:t>
            </a:r>
            <a:r>
              <a:rPr lang="es-ES_tradnl" sz="1800" b="1" dirty="0" smtClean="0"/>
              <a:t>A</a:t>
            </a:r>
            <a:r>
              <a:rPr lang="es-ES_tradnl" sz="1800" dirty="0" smtClean="0"/>
              <a:t> rodea el muro y llega al oído de </a:t>
            </a:r>
            <a:r>
              <a:rPr lang="es-ES_tradnl" sz="1800" b="1" dirty="0" smtClean="0"/>
              <a:t>B</a:t>
            </a:r>
            <a:r>
              <a:rPr lang="es-ES_tradnl" sz="1800" dirty="0" smtClean="0"/>
              <a:t>.</a:t>
            </a:r>
            <a:endParaRPr lang="es-ES" sz="1800" dirty="0" smtClean="0"/>
          </a:p>
          <a:p>
            <a:endParaRPr lang="es-CL" dirty="0"/>
          </a:p>
        </p:txBody>
      </p:sp>
      <p:pic>
        <p:nvPicPr>
          <p:cNvPr id="4" name="Picture 14"/>
          <p:cNvPicPr>
            <a:picLocks noChangeAspect="1" noChangeArrowheads="1"/>
          </p:cNvPicPr>
          <p:nvPr/>
        </p:nvPicPr>
        <p:blipFill>
          <a:blip r:embed="rId2" cstate="print"/>
          <a:srcRect/>
          <a:stretch>
            <a:fillRect/>
          </a:stretch>
        </p:blipFill>
        <p:spPr bwMode="auto">
          <a:xfrm>
            <a:off x="2511425" y="3500438"/>
            <a:ext cx="4060825" cy="295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ES_tradnl" dirty="0" smtClean="0"/>
              <a:t>Interferencia</a:t>
            </a:r>
            <a:endParaRPr lang="es-CL" dirty="0"/>
          </a:p>
        </p:txBody>
      </p:sp>
      <p:sp>
        <p:nvSpPr>
          <p:cNvPr id="3" name="2 Marcador de contenido"/>
          <p:cNvSpPr>
            <a:spLocks noGrp="1"/>
          </p:cNvSpPr>
          <p:nvPr>
            <p:ph idx="1"/>
          </p:nvPr>
        </p:nvSpPr>
        <p:spPr>
          <a:xfrm>
            <a:off x="467544" y="1556792"/>
            <a:ext cx="8183880" cy="4680520"/>
          </a:xfrm>
        </p:spPr>
        <p:txBody>
          <a:bodyPr>
            <a:normAutofit/>
          </a:bodyPr>
          <a:lstStyle/>
          <a:p>
            <a:r>
              <a:rPr lang="es-ES_tradnl" sz="1800" dirty="0" smtClean="0"/>
              <a:t>Cuando se emiten ondas desde dos puntos diferentes, estas al encontrarse se superponen, generándose zonas de refuerzo (</a:t>
            </a:r>
            <a:r>
              <a:rPr lang="es-ES_tradnl" sz="1800" b="1" dirty="0" smtClean="0"/>
              <a:t>interferencia constructiva</a:t>
            </a:r>
            <a:r>
              <a:rPr lang="es-ES_tradnl" sz="1800" dirty="0" smtClean="0"/>
              <a:t>) y zonas de anulación (</a:t>
            </a:r>
            <a:r>
              <a:rPr lang="es-ES_tradnl" sz="1800" b="1" dirty="0" smtClean="0"/>
              <a:t>interferencia destructiva</a:t>
            </a:r>
            <a:r>
              <a:rPr lang="es-ES_tradnl" sz="1800" dirty="0" smtClean="0"/>
              <a:t>). </a:t>
            </a:r>
          </a:p>
          <a:p>
            <a:endParaRPr lang="es-ES_tradnl" sz="1800" dirty="0" smtClean="0"/>
          </a:p>
          <a:p>
            <a:r>
              <a:rPr lang="es-ES_tradnl" sz="1800" dirty="0" smtClean="0"/>
              <a:t>En acústica, una zona destructiva puede significar silencio entre dos sonidos que interactúan. </a:t>
            </a:r>
          </a:p>
          <a:p>
            <a:endParaRPr lang="es-ES_tradnl" sz="1800" dirty="0" smtClean="0"/>
          </a:p>
          <a:p>
            <a:r>
              <a:rPr lang="es-ES_tradnl" sz="1800" dirty="0" smtClean="0"/>
              <a:t>Por ejemplo, en un recital                                                              de música, es difícil                                                                                distinguir cada                                                                            instrumento por separado,                                                           esto porque la interferencia                                                         hace que se escuche la                                                                     resultante de distintas                                                                       ondas sonoras.</a:t>
            </a:r>
            <a:endParaRPr lang="es-CL" sz="1800" dirty="0"/>
          </a:p>
        </p:txBody>
      </p:sp>
      <p:pic>
        <p:nvPicPr>
          <p:cNvPr id="4" name="Picture 20"/>
          <p:cNvPicPr>
            <a:picLocks noChangeAspect="1" noChangeArrowheads="1"/>
          </p:cNvPicPr>
          <p:nvPr/>
        </p:nvPicPr>
        <p:blipFill>
          <a:blip r:embed="rId2" cstate="print"/>
          <a:srcRect/>
          <a:stretch>
            <a:fillRect/>
          </a:stretch>
        </p:blipFill>
        <p:spPr bwMode="auto">
          <a:xfrm>
            <a:off x="4283968" y="3717032"/>
            <a:ext cx="4551812" cy="297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solidFill>
                  <a:schemeClr val="accent1"/>
                </a:solidFill>
              </a:rPr>
              <a:t>Absorción</a:t>
            </a:r>
            <a:endParaRPr lang="es-CL" dirty="0">
              <a:solidFill>
                <a:schemeClr val="accent1"/>
              </a:solidFill>
            </a:endParaRPr>
          </a:p>
        </p:txBody>
      </p:sp>
      <p:sp>
        <p:nvSpPr>
          <p:cNvPr id="3" name="2 Marcador de contenido"/>
          <p:cNvSpPr>
            <a:spLocks noGrp="1"/>
          </p:cNvSpPr>
          <p:nvPr>
            <p:ph idx="1"/>
          </p:nvPr>
        </p:nvSpPr>
        <p:spPr>
          <a:xfrm>
            <a:off x="467544" y="1556792"/>
            <a:ext cx="8183880" cy="3456384"/>
          </a:xfrm>
        </p:spPr>
        <p:txBody>
          <a:bodyPr>
            <a:normAutofit/>
          </a:bodyPr>
          <a:lstStyle/>
          <a:p>
            <a:pPr algn="just">
              <a:lnSpc>
                <a:spcPct val="90000"/>
              </a:lnSpc>
            </a:pPr>
            <a:r>
              <a:rPr lang="es-ES_tradnl" sz="1800" dirty="0" smtClean="0"/>
              <a:t>Es la </a:t>
            </a:r>
            <a:r>
              <a:rPr lang="es-ES_tradnl" sz="1800" b="1" dirty="0" smtClean="0"/>
              <a:t>capacidad</a:t>
            </a:r>
            <a:r>
              <a:rPr lang="es-ES_tradnl" sz="1800" dirty="0" smtClean="0"/>
              <a:t> que poseen algunos </a:t>
            </a:r>
            <a:r>
              <a:rPr lang="es-ES_tradnl" sz="1800" b="1" dirty="0" smtClean="0"/>
              <a:t>materiales</a:t>
            </a:r>
            <a:r>
              <a:rPr lang="es-ES_tradnl" sz="1800" dirty="0" smtClean="0"/>
              <a:t> para </a:t>
            </a:r>
            <a:r>
              <a:rPr lang="es-ES_tradnl" sz="1800" b="1" dirty="0" smtClean="0"/>
              <a:t>absorber ondas de sonido</a:t>
            </a:r>
            <a:r>
              <a:rPr lang="es-ES_tradnl" sz="1800" dirty="0" smtClean="0"/>
              <a:t>.</a:t>
            </a:r>
          </a:p>
          <a:p>
            <a:pPr algn="just">
              <a:lnSpc>
                <a:spcPct val="90000"/>
              </a:lnSpc>
            </a:pPr>
            <a:endParaRPr lang="es-ES_tradnl" sz="1800" dirty="0" smtClean="0"/>
          </a:p>
          <a:p>
            <a:pPr algn="just">
              <a:lnSpc>
                <a:spcPct val="90000"/>
              </a:lnSpc>
            </a:pPr>
            <a:r>
              <a:rPr lang="es-ES_tradnl" sz="1800" dirty="0" smtClean="0"/>
              <a:t>Mientras </a:t>
            </a:r>
            <a:r>
              <a:rPr lang="es-ES_tradnl" sz="1800" b="1" dirty="0" smtClean="0"/>
              <a:t>mayor capacidad de absorber</a:t>
            </a:r>
            <a:r>
              <a:rPr lang="es-ES_tradnl" sz="1800" dirty="0" smtClean="0"/>
              <a:t> sonido tiene un material, </a:t>
            </a:r>
            <a:r>
              <a:rPr lang="es-ES_tradnl" sz="1800" b="1" dirty="0" smtClean="0"/>
              <a:t>menor es su capacidad para reflejarlo. </a:t>
            </a:r>
          </a:p>
          <a:p>
            <a:pPr algn="just">
              <a:lnSpc>
                <a:spcPct val="90000"/>
              </a:lnSpc>
            </a:pPr>
            <a:endParaRPr lang="es-ES_tradnl" sz="1800" b="1" dirty="0" smtClean="0"/>
          </a:p>
          <a:p>
            <a:pPr algn="just">
              <a:lnSpc>
                <a:spcPct val="90000"/>
              </a:lnSpc>
            </a:pPr>
            <a:r>
              <a:rPr lang="es-ES_tradnl" sz="1800" dirty="0" smtClean="0"/>
              <a:t>Un material es </a:t>
            </a:r>
            <a:r>
              <a:rPr lang="es-ES_tradnl" sz="1800" b="1" dirty="0" smtClean="0"/>
              <a:t>mejor absorbente</a:t>
            </a:r>
            <a:r>
              <a:rPr lang="es-ES_tradnl" sz="1800" dirty="0" smtClean="0"/>
              <a:t> mientras </a:t>
            </a:r>
            <a:r>
              <a:rPr lang="es-ES_tradnl" sz="1800" b="1" dirty="0" smtClean="0"/>
              <a:t>menos denso y más blando</a:t>
            </a:r>
            <a:r>
              <a:rPr lang="es-ES_tradnl" sz="1800" dirty="0" smtClean="0"/>
              <a:t> sea, como alfombras, cortinas y espumas.</a:t>
            </a:r>
            <a:endParaRPr lang="es-ES" sz="1800" dirty="0" smtClean="0"/>
          </a:p>
          <a:p>
            <a:pPr algn="just">
              <a:lnSpc>
                <a:spcPct val="90000"/>
              </a:lnSpc>
            </a:pPr>
            <a:endParaRPr lang="es-ES_tradnl" sz="1800" b="1" dirty="0" smtClean="0"/>
          </a:p>
          <a:p>
            <a:pPr algn="just">
              <a:lnSpc>
                <a:spcPct val="90000"/>
              </a:lnSpc>
            </a:pPr>
            <a:r>
              <a:rPr lang="es-ES_tradnl" sz="1800" dirty="0" smtClean="0"/>
              <a:t>Los sonidos más agudos son absorbidos con mayor facilidad que los graves. </a:t>
            </a:r>
          </a:p>
          <a:p>
            <a:endParaRPr lang="es-CL" dirty="0"/>
          </a:p>
        </p:txBody>
      </p:sp>
      <p:pic>
        <p:nvPicPr>
          <p:cNvPr id="4" name="Picture 12" descr="https://encrypted-tbn0.google.com/images?q=tbn:ANd9GcSKvsy7ddc4VPBeCYjxsRkg0ZRJ5dZZe1acqNrdLIhweQGa3Zl9zg"/>
          <p:cNvPicPr>
            <a:picLocks noChangeAspect="1" noChangeArrowheads="1"/>
          </p:cNvPicPr>
          <p:nvPr/>
        </p:nvPicPr>
        <p:blipFill>
          <a:blip r:embed="rId2" cstate="print"/>
          <a:srcRect/>
          <a:stretch>
            <a:fillRect/>
          </a:stretch>
        </p:blipFill>
        <p:spPr bwMode="auto">
          <a:xfrm>
            <a:off x="827584" y="4724400"/>
            <a:ext cx="2143125" cy="2133600"/>
          </a:xfrm>
          <a:prstGeom prst="rect">
            <a:avLst/>
          </a:prstGeom>
          <a:noFill/>
          <a:ln w="9525">
            <a:noFill/>
            <a:miter lim="800000"/>
            <a:headEnd/>
            <a:tailEnd/>
          </a:ln>
        </p:spPr>
      </p:pic>
      <p:pic>
        <p:nvPicPr>
          <p:cNvPr id="5" name="Picture 8" descr="C:\Users\elearning\Pictures\aislapol.jpg"/>
          <p:cNvPicPr>
            <a:picLocks noChangeAspect="1" noChangeArrowheads="1"/>
          </p:cNvPicPr>
          <p:nvPr/>
        </p:nvPicPr>
        <p:blipFill>
          <a:blip r:embed="rId3" cstate="print"/>
          <a:srcRect/>
          <a:stretch>
            <a:fillRect/>
          </a:stretch>
        </p:blipFill>
        <p:spPr bwMode="auto">
          <a:xfrm>
            <a:off x="3707904" y="4437112"/>
            <a:ext cx="2651125" cy="2420888"/>
          </a:xfrm>
          <a:prstGeom prst="rect">
            <a:avLst/>
          </a:prstGeom>
          <a:noFill/>
          <a:ln w="9525">
            <a:noFill/>
            <a:miter lim="800000"/>
            <a:headEnd/>
            <a:tailEnd/>
          </a:ln>
        </p:spPr>
      </p:pic>
      <p:pic>
        <p:nvPicPr>
          <p:cNvPr id="6" name="Picture 10" descr="https://encrypted-tbn2.google.com/images?q=tbn:ANd9GcQwgo3FjAS4uX16KmFoXKiMK0o08UGG7ZCTmnMtCwo0ltwaXsjdWA"/>
          <p:cNvPicPr>
            <a:picLocks noChangeAspect="1" noChangeArrowheads="1"/>
          </p:cNvPicPr>
          <p:nvPr/>
        </p:nvPicPr>
        <p:blipFill>
          <a:blip r:embed="rId4" cstate="print"/>
          <a:srcRect/>
          <a:stretch>
            <a:fillRect/>
          </a:stretch>
        </p:blipFill>
        <p:spPr bwMode="auto">
          <a:xfrm rot="163775">
            <a:off x="6951060" y="4665061"/>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183880" cy="5976664"/>
          </a:xfrm>
        </p:spPr>
        <p:txBody>
          <a:bodyPr>
            <a:normAutofit/>
          </a:bodyPr>
          <a:lstStyle/>
          <a:p>
            <a:pPr>
              <a:lnSpc>
                <a:spcPct val="150000"/>
              </a:lnSpc>
            </a:pPr>
            <a:r>
              <a:rPr lang="es-ES_tradnl" sz="1800" dirty="0" smtClean="0"/>
              <a:t>¿Por qué una sala de grabación casera es recubierta con cajas de huevo?</a:t>
            </a:r>
          </a:p>
          <a:p>
            <a:pPr>
              <a:lnSpc>
                <a:spcPct val="150000"/>
              </a:lnSpc>
            </a:pPr>
            <a:r>
              <a:rPr lang="es-ES_tradnl" sz="1800" dirty="0" smtClean="0"/>
              <a:t>¿Por qué las salas de cine están recubiertas con alfombras y cortinas?</a:t>
            </a:r>
          </a:p>
          <a:p>
            <a:pPr algn="just">
              <a:lnSpc>
                <a:spcPct val="90000"/>
              </a:lnSpc>
            </a:pPr>
            <a:endParaRPr lang="es-ES_tradnl" sz="1800" dirty="0" smtClean="0"/>
          </a:p>
          <a:p>
            <a:pPr algn="just">
              <a:lnSpc>
                <a:spcPct val="90000"/>
              </a:lnSpc>
            </a:pPr>
            <a:r>
              <a:rPr lang="es-ES" sz="1800" dirty="0" smtClean="0"/>
              <a:t>Una </a:t>
            </a:r>
            <a:r>
              <a:rPr lang="es-ES" sz="1800" b="1" dirty="0" smtClean="0"/>
              <a:t>cámara </a:t>
            </a:r>
            <a:r>
              <a:rPr lang="es-ES" sz="1800" b="1" dirty="0" err="1" smtClean="0"/>
              <a:t>anecoica</a:t>
            </a:r>
            <a:r>
              <a:rPr lang="es-ES" sz="1800" dirty="0" smtClean="0"/>
              <a:t> es una </a:t>
            </a:r>
            <a:r>
              <a:rPr lang="es-ES" sz="1800" b="1" dirty="0" smtClean="0"/>
              <a:t>sala </a:t>
            </a:r>
            <a:r>
              <a:rPr lang="es-ES" sz="1800" dirty="0" smtClean="0"/>
              <a:t>especialmente diseñada </a:t>
            </a:r>
            <a:r>
              <a:rPr lang="es-ES" sz="1800" b="1" dirty="0" smtClean="0"/>
              <a:t>para absorber el sonido</a:t>
            </a:r>
            <a:r>
              <a:rPr lang="es-ES" sz="1800" dirty="0" smtClean="0"/>
              <a:t> que incide sobre las paredes, el suelo y el techo, </a:t>
            </a:r>
            <a:r>
              <a:rPr lang="es-ES" sz="1800" b="1" dirty="0" smtClean="0"/>
              <a:t>anulando los efectos de eco y reverberación</a:t>
            </a:r>
            <a:r>
              <a:rPr lang="es-ES" sz="1800" dirty="0" smtClean="0"/>
              <a:t>.</a:t>
            </a:r>
          </a:p>
          <a:p>
            <a:pPr algn="just">
              <a:lnSpc>
                <a:spcPct val="90000"/>
              </a:lnSpc>
            </a:pPr>
            <a:endParaRPr lang="es-ES" sz="1800" dirty="0" smtClean="0"/>
          </a:p>
          <a:p>
            <a:pPr algn="just">
              <a:lnSpc>
                <a:spcPct val="90000"/>
              </a:lnSpc>
            </a:pPr>
            <a:r>
              <a:rPr lang="es-ES" sz="1800" dirty="0" smtClean="0"/>
              <a:t>Las </a:t>
            </a:r>
            <a:r>
              <a:rPr lang="es-ES" sz="1800" b="1" dirty="0" smtClean="0"/>
              <a:t>salas de grabación </a:t>
            </a:r>
            <a:r>
              <a:rPr lang="es-ES" sz="1800" dirty="0" smtClean="0"/>
              <a:t>y los </a:t>
            </a:r>
            <a:r>
              <a:rPr lang="es-ES" sz="1800" b="1" dirty="0" smtClean="0"/>
              <a:t>cines</a:t>
            </a:r>
            <a:r>
              <a:rPr lang="es-ES" sz="1800" dirty="0" smtClean="0"/>
              <a:t> son ejemplos de </a:t>
            </a:r>
            <a:r>
              <a:rPr lang="es-ES" sz="1800" b="1" dirty="0" smtClean="0"/>
              <a:t>cámaras </a:t>
            </a:r>
            <a:r>
              <a:rPr lang="es-ES" sz="1800" b="1" dirty="0" err="1" smtClean="0"/>
              <a:t>anecoicas</a:t>
            </a:r>
            <a:r>
              <a:rPr lang="es-ES" sz="1800" dirty="0" smtClean="0"/>
              <a:t>.  </a:t>
            </a:r>
          </a:p>
          <a:p>
            <a:endParaRPr lang="es-CL" dirty="0"/>
          </a:p>
        </p:txBody>
      </p:sp>
      <p:pic>
        <p:nvPicPr>
          <p:cNvPr id="4" name="Picture 2" descr="https://encrypted-tbn3.google.com/images?q=tbn:ANd9GcRZvEEFCujoaGTz4z6IMVALxiWbi0L94afBEGznUBgURmEM187I"/>
          <p:cNvPicPr>
            <a:picLocks noChangeAspect="1" noChangeArrowheads="1"/>
          </p:cNvPicPr>
          <p:nvPr/>
        </p:nvPicPr>
        <p:blipFill>
          <a:blip r:embed="rId2" cstate="print"/>
          <a:srcRect/>
          <a:stretch>
            <a:fillRect/>
          </a:stretch>
        </p:blipFill>
        <p:spPr bwMode="auto">
          <a:xfrm>
            <a:off x="827584" y="4221088"/>
            <a:ext cx="3290888" cy="2465388"/>
          </a:xfrm>
          <a:prstGeom prst="rect">
            <a:avLst/>
          </a:prstGeom>
          <a:noFill/>
          <a:ln w="9525">
            <a:noFill/>
            <a:miter lim="800000"/>
            <a:headEnd/>
            <a:tailEnd/>
          </a:ln>
        </p:spPr>
      </p:pic>
      <p:pic>
        <p:nvPicPr>
          <p:cNvPr id="5" name="Picture 6" descr="http://www.raulcarretero.com/wp-content/uploads/2011/08/F1-36_Interior_Cine.jpg"/>
          <p:cNvPicPr>
            <a:picLocks noChangeAspect="1" noChangeArrowheads="1"/>
          </p:cNvPicPr>
          <p:nvPr/>
        </p:nvPicPr>
        <p:blipFill>
          <a:blip r:embed="rId3" cstate="print"/>
          <a:srcRect/>
          <a:stretch>
            <a:fillRect/>
          </a:stretch>
        </p:blipFill>
        <p:spPr bwMode="auto">
          <a:xfrm>
            <a:off x="4932040" y="4149080"/>
            <a:ext cx="3255962" cy="246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183880" cy="1051560"/>
          </a:xfrm>
        </p:spPr>
        <p:txBody>
          <a:bodyPr/>
          <a:lstStyle/>
          <a:p>
            <a:r>
              <a:rPr lang="es-CL" dirty="0" smtClean="0"/>
              <a:t>Resonancia</a:t>
            </a:r>
            <a:endParaRPr lang="es-CL" dirty="0"/>
          </a:p>
        </p:txBody>
      </p:sp>
      <p:sp>
        <p:nvSpPr>
          <p:cNvPr id="4" name="56 Rectángulo"/>
          <p:cNvSpPr>
            <a:spLocks noChangeArrowheads="1"/>
          </p:cNvSpPr>
          <p:nvPr/>
        </p:nvSpPr>
        <p:spPr bwMode="auto">
          <a:xfrm>
            <a:off x="611561" y="1556792"/>
            <a:ext cx="8064896" cy="1938992"/>
          </a:xfrm>
          <a:prstGeom prst="rect">
            <a:avLst/>
          </a:prstGeom>
          <a:noFill/>
          <a:ln w="9525">
            <a:noFill/>
            <a:miter lim="800000"/>
            <a:headEnd/>
            <a:tailEnd/>
          </a:ln>
        </p:spPr>
        <p:txBody>
          <a:bodyPr wrap="square">
            <a:spAutoFit/>
          </a:bodyPr>
          <a:lstStyle/>
          <a:p>
            <a:pPr algn="just"/>
            <a:r>
              <a:rPr lang="es-ES_tradnl" sz="2000" dirty="0"/>
              <a:t>Es la </a:t>
            </a:r>
            <a:r>
              <a:rPr lang="es-ES_tradnl" sz="2000" b="1" dirty="0"/>
              <a:t>vibración espontánea que experimenta un cuerpo </a:t>
            </a:r>
            <a:r>
              <a:rPr lang="es-ES_tradnl" sz="2000" dirty="0"/>
              <a:t>cuando se ve </a:t>
            </a:r>
            <a:r>
              <a:rPr lang="es-ES_tradnl" sz="2000" b="1" dirty="0"/>
              <a:t>afectado por una vibración</a:t>
            </a:r>
            <a:r>
              <a:rPr lang="es-ES_tradnl" sz="2000" dirty="0"/>
              <a:t> o sonido  de su </a:t>
            </a:r>
            <a:r>
              <a:rPr lang="es-ES_tradnl" sz="2000" b="1" dirty="0"/>
              <a:t>misma frecuencia</a:t>
            </a:r>
            <a:r>
              <a:rPr lang="es-ES_tradnl" sz="2000" dirty="0"/>
              <a:t>.</a:t>
            </a:r>
          </a:p>
          <a:p>
            <a:pPr algn="just"/>
            <a:endParaRPr lang="es-ES_tradnl" sz="2000" dirty="0"/>
          </a:p>
          <a:p>
            <a:pPr algn="just"/>
            <a:r>
              <a:rPr lang="es-ES_tradnl" sz="2000" dirty="0"/>
              <a:t>La resonancia </a:t>
            </a:r>
            <a:r>
              <a:rPr lang="es-ES_tradnl" sz="2000" b="1" dirty="0"/>
              <a:t>produce</a:t>
            </a:r>
            <a:r>
              <a:rPr lang="es-ES_tradnl" sz="2000" dirty="0"/>
              <a:t> un “</a:t>
            </a:r>
            <a:r>
              <a:rPr lang="es-ES_tradnl" sz="2000" b="1" dirty="0"/>
              <a:t>aumento en la intensidad</a:t>
            </a:r>
            <a:r>
              <a:rPr lang="es-ES_tradnl" sz="2000" dirty="0"/>
              <a:t>” de los sonidos. </a:t>
            </a:r>
          </a:p>
        </p:txBody>
      </p:sp>
      <p:sp>
        <p:nvSpPr>
          <p:cNvPr id="5" name="13 CuadroTexto"/>
          <p:cNvSpPr txBox="1">
            <a:spLocks noChangeArrowheads="1"/>
          </p:cNvSpPr>
          <p:nvPr/>
        </p:nvSpPr>
        <p:spPr bwMode="auto">
          <a:xfrm>
            <a:off x="683568" y="3717032"/>
            <a:ext cx="4143375" cy="1016000"/>
          </a:xfrm>
          <a:prstGeom prst="rect">
            <a:avLst/>
          </a:prstGeom>
          <a:noFill/>
          <a:ln w="9525">
            <a:noFill/>
            <a:miter lim="800000"/>
            <a:headEnd/>
            <a:tailEnd/>
          </a:ln>
        </p:spPr>
        <p:txBody>
          <a:bodyPr>
            <a:spAutoFit/>
          </a:bodyPr>
          <a:lstStyle/>
          <a:p>
            <a:pPr algn="just"/>
            <a:r>
              <a:rPr lang="es-ES_tradnl" sz="2000" dirty="0"/>
              <a:t>Los instrumentos poseen “cajas de resonancia” para obtener mayor volumen.</a:t>
            </a:r>
          </a:p>
        </p:txBody>
      </p:sp>
      <p:pic>
        <p:nvPicPr>
          <p:cNvPr id="6" name="Picture 2"/>
          <p:cNvPicPr>
            <a:picLocks noChangeAspect="1" noChangeArrowheads="1"/>
          </p:cNvPicPr>
          <p:nvPr/>
        </p:nvPicPr>
        <p:blipFill>
          <a:blip r:embed="rId2" cstate="print"/>
          <a:srcRect/>
          <a:stretch>
            <a:fillRect/>
          </a:stretch>
        </p:blipFill>
        <p:spPr bwMode="auto">
          <a:xfrm>
            <a:off x="5004048" y="3212976"/>
            <a:ext cx="1038225" cy="238601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rot="427031">
            <a:off x="6063215" y="3313476"/>
            <a:ext cx="1752600" cy="2095500"/>
          </a:xfrm>
          <a:prstGeom prst="rect">
            <a:avLst/>
          </a:prstGeom>
          <a:noFill/>
          <a:ln w="9525">
            <a:noFill/>
            <a:miter lim="800000"/>
            <a:headEnd/>
            <a:tailEnd/>
          </a:ln>
        </p:spPr>
      </p:pic>
      <p:sp>
        <p:nvSpPr>
          <p:cNvPr id="8" name="18 CuadroTexto"/>
          <p:cNvSpPr txBox="1">
            <a:spLocks noChangeArrowheads="1"/>
          </p:cNvSpPr>
          <p:nvPr/>
        </p:nvSpPr>
        <p:spPr bwMode="auto">
          <a:xfrm>
            <a:off x="539552" y="5517232"/>
            <a:ext cx="6215062" cy="1015663"/>
          </a:xfrm>
          <a:prstGeom prst="rect">
            <a:avLst/>
          </a:prstGeom>
          <a:noFill/>
          <a:ln w="9525">
            <a:noFill/>
            <a:miter lim="800000"/>
            <a:headEnd/>
            <a:tailEnd/>
          </a:ln>
        </p:spPr>
        <p:txBody>
          <a:bodyPr wrap="square">
            <a:spAutoFit/>
          </a:bodyPr>
          <a:lstStyle/>
          <a:p>
            <a:r>
              <a:rPr lang="es-ES_tradnl" sz="2000" b="1" dirty="0" smtClean="0"/>
              <a:t>OJO: </a:t>
            </a:r>
            <a:r>
              <a:rPr lang="es-ES_tradnl" sz="2000" dirty="0" smtClean="0"/>
              <a:t>Nuestro </a:t>
            </a:r>
            <a:r>
              <a:rPr lang="es-ES_tradnl" sz="2000" dirty="0"/>
              <a:t>pecho, garganta y cavidades buco - nasales son “cajas de resonancia” naturales.</a:t>
            </a:r>
            <a:endParaRPr lang="es-E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fontScale="90000"/>
          </a:bodyPr>
          <a:lstStyle/>
          <a:p>
            <a:r>
              <a:rPr lang="es-CL" dirty="0" smtClean="0"/>
              <a:t>ULTRASONIDOS  </a:t>
            </a:r>
            <a:r>
              <a:rPr lang="es-CL" dirty="0" smtClean="0"/>
              <a:t>E </a:t>
            </a:r>
            <a:r>
              <a:rPr lang="es-CL" dirty="0" smtClean="0"/>
              <a:t>INFRASONIDOS</a:t>
            </a:r>
            <a:endParaRPr lang="es-CL" dirty="0"/>
          </a:p>
        </p:txBody>
      </p:sp>
      <p:sp>
        <p:nvSpPr>
          <p:cNvPr id="3" name="2 Marcador de contenido"/>
          <p:cNvSpPr>
            <a:spLocks noGrp="1"/>
          </p:cNvSpPr>
          <p:nvPr>
            <p:ph idx="1"/>
          </p:nvPr>
        </p:nvSpPr>
        <p:spPr>
          <a:xfrm>
            <a:off x="467544" y="1556792"/>
            <a:ext cx="8183880" cy="4896544"/>
          </a:xfrm>
        </p:spPr>
        <p:txBody>
          <a:bodyPr/>
          <a:lstStyle/>
          <a:p>
            <a:r>
              <a:rPr lang="es-ES_tradnl" dirty="0" smtClean="0"/>
              <a:t>Los sonidos que sobrepasan los 20.000Hz dejan de ser audibles para el hombre </a:t>
            </a:r>
            <a:r>
              <a:rPr lang="es-ES_tradnl" b="1" dirty="0" smtClean="0"/>
              <a:t>(ultrasonidos), </a:t>
            </a:r>
            <a:r>
              <a:rPr lang="es-ES_tradnl" dirty="0" smtClean="0"/>
              <a:t>como por ejemplo, los generados por un radar, las ondas de un murciélago para comunicarse con otros, etc. </a:t>
            </a:r>
          </a:p>
          <a:p>
            <a:r>
              <a:rPr lang="es-ES_tradnl" dirty="0" smtClean="0"/>
              <a:t>En cambio, las frecuencias inferiores al rango audible </a:t>
            </a:r>
            <a:r>
              <a:rPr lang="es-ES_tradnl" b="1" dirty="0" smtClean="0"/>
              <a:t>(infrasonidos), </a:t>
            </a:r>
            <a:r>
              <a:rPr lang="es-ES_tradnl" dirty="0" smtClean="0"/>
              <a:t>como por ejemplo, las ondas producidas por un terremoto.</a:t>
            </a:r>
            <a:endParaRPr lang="es-CL"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a:bodyPr>
          <a:lstStyle/>
          <a:p>
            <a:r>
              <a:rPr lang="es-ES_tradnl" dirty="0" smtClean="0"/>
              <a:t>Instrumentos Musicales</a:t>
            </a:r>
            <a:endParaRPr lang="es-CL" dirty="0"/>
          </a:p>
        </p:txBody>
      </p:sp>
      <p:sp>
        <p:nvSpPr>
          <p:cNvPr id="3" name="2 Marcador de contenido"/>
          <p:cNvSpPr>
            <a:spLocks noGrp="1"/>
          </p:cNvSpPr>
          <p:nvPr>
            <p:ph idx="1"/>
          </p:nvPr>
        </p:nvSpPr>
        <p:spPr>
          <a:xfrm>
            <a:off x="467544" y="1556792"/>
            <a:ext cx="8183880" cy="3240360"/>
          </a:xfrm>
        </p:spPr>
        <p:txBody>
          <a:bodyPr/>
          <a:lstStyle/>
          <a:p>
            <a:r>
              <a:rPr lang="es-ES_tradnl" dirty="0" smtClean="0"/>
              <a:t>Los instrumentos musicales se clasifican en instrumentos de:</a:t>
            </a:r>
          </a:p>
          <a:p>
            <a:pPr>
              <a:buNone/>
            </a:pPr>
            <a:endParaRPr lang="es-ES_tradnl" dirty="0" smtClean="0"/>
          </a:p>
          <a:p>
            <a:r>
              <a:rPr lang="es-ES_tradnl" dirty="0" smtClean="0"/>
              <a:t>Cuerda</a:t>
            </a:r>
          </a:p>
          <a:p>
            <a:r>
              <a:rPr lang="es-ES_tradnl" dirty="0" smtClean="0"/>
              <a:t>Percusión</a:t>
            </a:r>
          </a:p>
          <a:p>
            <a:r>
              <a:rPr lang="es-ES_tradnl" dirty="0" smtClean="0"/>
              <a:t>Columnas de aire o de </a:t>
            </a:r>
            <a:r>
              <a:rPr lang="es-ES_tradnl" b="1" dirty="0" smtClean="0"/>
              <a:t>viento</a:t>
            </a:r>
            <a:endParaRPr lang="es-CL" dirty="0" smtClean="0"/>
          </a:p>
          <a:p>
            <a:endParaRPr lang="es-CL" dirty="0"/>
          </a:p>
        </p:txBody>
      </p:sp>
      <p:pic>
        <p:nvPicPr>
          <p:cNvPr id="39938" name="Picture 2" descr="http://www.lpi.tel.uva.es/~nacho/docencia/ing_ond_1/trabajos_05_06/io2/public_html/images/viento/windsmall.JPG"/>
          <p:cNvPicPr>
            <a:picLocks noChangeAspect="1" noChangeArrowheads="1"/>
          </p:cNvPicPr>
          <p:nvPr/>
        </p:nvPicPr>
        <p:blipFill>
          <a:blip r:embed="rId2" cstate="print"/>
          <a:srcRect/>
          <a:stretch>
            <a:fillRect/>
          </a:stretch>
        </p:blipFill>
        <p:spPr bwMode="auto">
          <a:xfrm rot="21021411">
            <a:off x="6372200" y="2348880"/>
            <a:ext cx="2448272" cy="3171824"/>
          </a:xfrm>
          <a:prstGeom prst="rect">
            <a:avLst/>
          </a:prstGeom>
          <a:noFill/>
        </p:spPr>
      </p:pic>
      <p:pic>
        <p:nvPicPr>
          <p:cNvPr id="39940" name="Picture 4" descr="https://encrypted-tbn1.gstatic.com/images?q=tbn:ANd9GcSteRI3NliBqa4tKzmT3M2rptKvFLAhNztH6rVt0GR84pFNIIBdkw"/>
          <p:cNvPicPr>
            <a:picLocks noChangeAspect="1" noChangeArrowheads="1"/>
          </p:cNvPicPr>
          <p:nvPr/>
        </p:nvPicPr>
        <p:blipFill>
          <a:blip r:embed="rId3" cstate="print"/>
          <a:srcRect/>
          <a:stretch>
            <a:fillRect/>
          </a:stretch>
        </p:blipFill>
        <p:spPr bwMode="auto">
          <a:xfrm rot="444607">
            <a:off x="113476" y="4797300"/>
            <a:ext cx="2390775" cy="1914525"/>
          </a:xfrm>
          <a:prstGeom prst="rect">
            <a:avLst/>
          </a:prstGeom>
          <a:noFill/>
        </p:spPr>
      </p:pic>
      <p:pic>
        <p:nvPicPr>
          <p:cNvPr id="39942" name="Picture 6" descr="http://www.vectorizados.com/muestras/instrumentos-musicales.jpg"/>
          <p:cNvPicPr>
            <a:picLocks noChangeAspect="1" noChangeArrowheads="1"/>
          </p:cNvPicPr>
          <p:nvPr/>
        </p:nvPicPr>
        <p:blipFill>
          <a:blip r:embed="rId4" cstate="print"/>
          <a:srcRect/>
          <a:stretch>
            <a:fillRect/>
          </a:stretch>
        </p:blipFill>
        <p:spPr bwMode="auto">
          <a:xfrm>
            <a:off x="3563888" y="4415778"/>
            <a:ext cx="2442220" cy="24422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183880" cy="1051560"/>
          </a:xfrm>
        </p:spPr>
        <p:txBody>
          <a:bodyPr>
            <a:normAutofit fontScale="90000"/>
          </a:bodyPr>
          <a:lstStyle/>
          <a:p>
            <a:r>
              <a:rPr lang="es-CL" dirty="0" smtClean="0"/>
              <a:t>Transmisión del Sonido en una cuerda Vibrante</a:t>
            </a:r>
            <a:endParaRPr lang="es-CL" dirty="0"/>
          </a:p>
        </p:txBody>
      </p:sp>
      <p:sp>
        <p:nvSpPr>
          <p:cNvPr id="4" name="56 Rectángulo"/>
          <p:cNvSpPr>
            <a:spLocks noChangeArrowheads="1"/>
          </p:cNvSpPr>
          <p:nvPr/>
        </p:nvSpPr>
        <p:spPr bwMode="auto">
          <a:xfrm>
            <a:off x="611560" y="1772816"/>
            <a:ext cx="7704856" cy="839787"/>
          </a:xfrm>
          <a:prstGeom prst="rect">
            <a:avLst/>
          </a:prstGeom>
          <a:noFill/>
          <a:ln w="9525">
            <a:noFill/>
            <a:miter lim="800000"/>
            <a:headEnd/>
            <a:tailEnd/>
          </a:ln>
        </p:spPr>
        <p:txBody>
          <a:bodyPr wrap="square">
            <a:spAutoFit/>
          </a:bodyPr>
          <a:lstStyle/>
          <a:p>
            <a:pPr algn="just">
              <a:lnSpc>
                <a:spcPct val="90000"/>
              </a:lnSpc>
              <a:spcBef>
                <a:spcPct val="20000"/>
              </a:spcBef>
            </a:pPr>
            <a:r>
              <a:rPr lang="es-ES_tradnl" dirty="0">
                <a:cs typeface="Arial" charset="0"/>
              </a:rPr>
              <a:t>La velocidad del sonido en una cuerda vibrante depende de la tensión de la cuerda (T) y de la masa (m) por unidad de longitud (L).</a:t>
            </a:r>
          </a:p>
        </p:txBody>
      </p:sp>
      <p:graphicFrame>
        <p:nvGraphicFramePr>
          <p:cNvPr id="76802" name="Object 2"/>
          <p:cNvGraphicFramePr>
            <a:graphicFrameLocks noChangeAspect="1"/>
          </p:cNvGraphicFramePr>
          <p:nvPr/>
        </p:nvGraphicFramePr>
        <p:xfrm>
          <a:off x="2699792" y="2420888"/>
          <a:ext cx="2471074" cy="1440160"/>
        </p:xfrm>
        <a:graphic>
          <a:graphicData uri="http://schemas.openxmlformats.org/presentationml/2006/ole">
            <p:oleObj spid="_x0000_s76802" name="Ecuación" r:id="rId3" imgW="685800" imgH="444240" progId="Equation.3">
              <p:embed/>
            </p:oleObj>
          </a:graphicData>
        </a:graphic>
      </p:graphicFrame>
      <p:pic>
        <p:nvPicPr>
          <p:cNvPr id="5" name="Picture 18" descr="http://www.orlcba.com/images/garganta/cuerda_guitarra_vibrando.bmp"/>
          <p:cNvPicPr>
            <a:picLocks noChangeAspect="1" noChangeArrowheads="1"/>
          </p:cNvPicPr>
          <p:nvPr/>
        </p:nvPicPr>
        <p:blipFill>
          <a:blip r:embed="rId4" cstate="print"/>
          <a:srcRect/>
          <a:stretch>
            <a:fillRect/>
          </a:stretch>
        </p:blipFill>
        <p:spPr bwMode="auto">
          <a:xfrm>
            <a:off x="395536" y="3645024"/>
            <a:ext cx="3024336" cy="2268874"/>
          </a:xfrm>
          <a:prstGeom prst="rect">
            <a:avLst/>
          </a:prstGeom>
          <a:noFill/>
          <a:ln w="9525">
            <a:noFill/>
            <a:miter lim="800000"/>
            <a:headEnd/>
            <a:tailEnd/>
          </a:ln>
        </p:spPr>
      </p:pic>
      <p:graphicFrame>
        <p:nvGraphicFramePr>
          <p:cNvPr id="130069" name="Object 22"/>
          <p:cNvGraphicFramePr>
            <a:graphicFrameLocks noChangeAspect="1"/>
          </p:cNvGraphicFramePr>
          <p:nvPr/>
        </p:nvGraphicFramePr>
        <p:xfrm>
          <a:off x="5220072" y="4149080"/>
          <a:ext cx="2808312" cy="1673828"/>
        </p:xfrm>
        <a:graphic>
          <a:graphicData uri="http://schemas.openxmlformats.org/presentationml/2006/ole">
            <p:oleObj spid="_x0000_s76803" name="Ecuación" r:id="rId5" imgW="1917360" imgH="11430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864096"/>
          </a:xfrm>
        </p:spPr>
        <p:txBody>
          <a:bodyPr/>
          <a:lstStyle/>
          <a:p>
            <a:r>
              <a:rPr lang="es-CL" dirty="0" smtClean="0">
                <a:solidFill>
                  <a:schemeClr val="accent1"/>
                </a:solidFill>
              </a:rPr>
              <a:t>Efecto </a:t>
            </a:r>
            <a:r>
              <a:rPr lang="es-CL" dirty="0" err="1" smtClean="0">
                <a:solidFill>
                  <a:schemeClr val="accent1"/>
                </a:solidFill>
              </a:rPr>
              <a:t>Doppler</a:t>
            </a:r>
            <a:endParaRPr lang="es-CL" dirty="0">
              <a:solidFill>
                <a:schemeClr val="accent1"/>
              </a:solidFill>
            </a:endParaRPr>
          </a:p>
        </p:txBody>
      </p:sp>
      <p:sp>
        <p:nvSpPr>
          <p:cNvPr id="3" name="2 Marcador de contenido"/>
          <p:cNvSpPr>
            <a:spLocks noGrp="1"/>
          </p:cNvSpPr>
          <p:nvPr>
            <p:ph idx="1"/>
          </p:nvPr>
        </p:nvSpPr>
        <p:spPr>
          <a:xfrm>
            <a:off x="467544" y="2060848"/>
            <a:ext cx="5904656" cy="4608512"/>
          </a:xfrm>
        </p:spPr>
        <p:txBody>
          <a:bodyPr>
            <a:normAutofit/>
          </a:bodyPr>
          <a:lstStyle/>
          <a:p>
            <a:pPr>
              <a:buNone/>
            </a:pPr>
            <a:endParaRPr lang="es-ES_tradnl" sz="1800" dirty="0" smtClean="0"/>
          </a:p>
          <a:p>
            <a:r>
              <a:rPr lang="es-ES_tradnl" sz="1800" dirty="0" smtClean="0"/>
              <a:t>¿Por qué se produce?</a:t>
            </a:r>
          </a:p>
          <a:p>
            <a:pPr>
              <a:buNone/>
            </a:pPr>
            <a:endParaRPr lang="es-ES_tradnl" sz="1800" dirty="0" smtClean="0"/>
          </a:p>
          <a:p>
            <a:r>
              <a:rPr lang="es-ES_tradnl" sz="1800" dirty="0" smtClean="0"/>
              <a:t>1. Fuente sonora </a:t>
            </a:r>
            <a:r>
              <a:rPr lang="es-ES_tradnl" sz="1800" b="1" dirty="0" smtClean="0"/>
              <a:t>acercándose</a:t>
            </a:r>
            <a:r>
              <a:rPr lang="es-ES_tradnl" sz="1800" dirty="0" smtClean="0"/>
              <a:t>: la distancia entre las ondas de sonido disminuye. La </a:t>
            </a:r>
            <a:r>
              <a:rPr lang="es-ES_tradnl" sz="1800" b="1" dirty="0" smtClean="0"/>
              <a:t>frecuencia</a:t>
            </a:r>
            <a:r>
              <a:rPr lang="es-ES_tradnl" sz="1800" dirty="0" smtClean="0"/>
              <a:t> del sonido </a:t>
            </a:r>
            <a:r>
              <a:rPr lang="es-ES_tradnl" sz="1800" b="1" dirty="0" smtClean="0"/>
              <a:t>se percibe mayor </a:t>
            </a:r>
            <a:r>
              <a:rPr lang="es-ES_tradnl" sz="1800" dirty="0" smtClean="0"/>
              <a:t>que la real. </a:t>
            </a:r>
            <a:r>
              <a:rPr lang="es-ES_tradnl" sz="1800" b="1" dirty="0" smtClean="0"/>
              <a:t>Se escucha </a:t>
            </a:r>
            <a:r>
              <a:rPr lang="es-ES_tradnl" sz="1800" dirty="0" smtClean="0"/>
              <a:t>el tono</a:t>
            </a:r>
            <a:r>
              <a:rPr lang="es-ES_tradnl" sz="1800" b="1" dirty="0" smtClean="0"/>
              <a:t> más agudo</a:t>
            </a:r>
            <a:r>
              <a:rPr lang="es-ES_tradnl" sz="1800" dirty="0" smtClean="0"/>
              <a:t>.</a:t>
            </a:r>
          </a:p>
          <a:p>
            <a:pPr>
              <a:buNone/>
            </a:pPr>
            <a:endParaRPr lang="es-ES_tradnl" sz="1800" dirty="0" smtClean="0"/>
          </a:p>
          <a:p>
            <a:pPr>
              <a:buNone/>
            </a:pPr>
            <a:endParaRPr lang="es-ES_tradnl" sz="1800" dirty="0" smtClean="0"/>
          </a:p>
          <a:p>
            <a:r>
              <a:rPr lang="es-ES_tradnl" sz="1800" dirty="0" smtClean="0"/>
              <a:t>2. Fuente sonora </a:t>
            </a:r>
            <a:r>
              <a:rPr lang="es-ES_tradnl" sz="1800" b="1" dirty="0" smtClean="0"/>
              <a:t>alejándose</a:t>
            </a:r>
            <a:r>
              <a:rPr lang="es-ES_tradnl" sz="1800" dirty="0" smtClean="0"/>
              <a:t>: la distancia entre las ondas de sonido aumenta. La </a:t>
            </a:r>
            <a:r>
              <a:rPr lang="es-ES_tradnl" sz="1800" b="1" dirty="0" smtClean="0"/>
              <a:t>frecuencia</a:t>
            </a:r>
            <a:r>
              <a:rPr lang="es-ES_tradnl" sz="1800" dirty="0" smtClean="0"/>
              <a:t> del sonido </a:t>
            </a:r>
            <a:r>
              <a:rPr lang="es-ES_tradnl" sz="1800" b="1" dirty="0" smtClean="0"/>
              <a:t>se percibe menor </a:t>
            </a:r>
            <a:r>
              <a:rPr lang="es-ES_tradnl" sz="1800" dirty="0" smtClean="0"/>
              <a:t>que la real. </a:t>
            </a:r>
            <a:r>
              <a:rPr lang="es-ES_tradnl" sz="1800" b="1" dirty="0" smtClean="0"/>
              <a:t>Se escucha </a:t>
            </a:r>
            <a:r>
              <a:rPr lang="es-ES_tradnl" sz="1800" dirty="0" smtClean="0"/>
              <a:t>el tono </a:t>
            </a:r>
            <a:r>
              <a:rPr lang="es-ES_tradnl" sz="1800" b="1" dirty="0" smtClean="0"/>
              <a:t>más grave</a:t>
            </a:r>
            <a:r>
              <a:rPr lang="es-ES_tradnl" sz="1800" dirty="0" smtClean="0"/>
              <a:t>. </a:t>
            </a:r>
          </a:p>
        </p:txBody>
      </p:sp>
      <p:pic>
        <p:nvPicPr>
          <p:cNvPr id="4" name="Picture 6" descr="Doppler 1-2"/>
          <p:cNvPicPr>
            <a:picLocks noChangeAspect="1" noChangeArrowheads="1"/>
          </p:cNvPicPr>
          <p:nvPr/>
        </p:nvPicPr>
        <p:blipFill>
          <a:blip r:embed="rId2" cstate="print"/>
          <a:srcRect/>
          <a:stretch>
            <a:fillRect/>
          </a:stretch>
        </p:blipFill>
        <p:spPr bwMode="auto">
          <a:xfrm>
            <a:off x="6516216" y="2492896"/>
            <a:ext cx="2173627" cy="1930524"/>
          </a:xfrm>
          <a:prstGeom prst="rect">
            <a:avLst/>
          </a:prstGeom>
          <a:noFill/>
          <a:ln w="28575">
            <a:solidFill>
              <a:srgbClr val="FF3300"/>
            </a:solidFill>
            <a:miter lim="800000"/>
            <a:headEnd/>
            <a:tailEnd/>
          </a:ln>
        </p:spPr>
      </p:pic>
      <p:pic>
        <p:nvPicPr>
          <p:cNvPr id="5" name="Picture 5" descr="Doppler 1-3"/>
          <p:cNvPicPr>
            <a:picLocks noChangeAspect="1" noChangeArrowheads="1"/>
          </p:cNvPicPr>
          <p:nvPr/>
        </p:nvPicPr>
        <p:blipFill>
          <a:blip r:embed="rId3" cstate="print"/>
          <a:srcRect/>
          <a:stretch>
            <a:fillRect/>
          </a:stretch>
        </p:blipFill>
        <p:spPr bwMode="auto">
          <a:xfrm>
            <a:off x="6516216" y="4581128"/>
            <a:ext cx="2160240" cy="2000223"/>
          </a:xfrm>
          <a:prstGeom prst="rect">
            <a:avLst/>
          </a:prstGeom>
          <a:noFill/>
          <a:ln w="28575">
            <a:solidFill>
              <a:srgbClr val="FF3300"/>
            </a:solidFill>
            <a:miter lim="800000"/>
            <a:headEnd/>
            <a:tailEnd/>
          </a:ln>
        </p:spPr>
      </p:pic>
      <p:sp>
        <p:nvSpPr>
          <p:cNvPr id="6" name="5 CuadroTexto"/>
          <p:cNvSpPr txBox="1"/>
          <p:nvPr/>
        </p:nvSpPr>
        <p:spPr>
          <a:xfrm>
            <a:off x="899592" y="1412775"/>
            <a:ext cx="8064896" cy="923330"/>
          </a:xfrm>
          <a:prstGeom prst="rect">
            <a:avLst/>
          </a:prstGeom>
          <a:noFill/>
        </p:spPr>
        <p:txBody>
          <a:bodyPr wrap="square" rtlCol="0">
            <a:spAutoFit/>
          </a:bodyPr>
          <a:lstStyle/>
          <a:p>
            <a:r>
              <a:rPr lang="es-ES_tradnl" dirty="0" smtClean="0"/>
              <a:t>Es el </a:t>
            </a:r>
            <a:r>
              <a:rPr lang="es-ES_tradnl" b="1" dirty="0" smtClean="0"/>
              <a:t>cambio aparente </a:t>
            </a:r>
            <a:r>
              <a:rPr lang="es-ES_tradnl" dirty="0" smtClean="0"/>
              <a:t>en la </a:t>
            </a:r>
            <a:r>
              <a:rPr lang="es-ES_tradnl" b="1" dirty="0" smtClean="0"/>
              <a:t>frecuencia</a:t>
            </a:r>
            <a:r>
              <a:rPr lang="es-ES_tradnl" dirty="0" smtClean="0"/>
              <a:t> de un sonido que un observador percibe </a:t>
            </a:r>
            <a:r>
              <a:rPr lang="es-ES_tradnl" b="1" dirty="0" smtClean="0"/>
              <a:t>cuando existe movimiento entre él y la fuente sonora</a:t>
            </a:r>
            <a:r>
              <a:rPr lang="es-ES_tradnl"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04664"/>
            <a:ext cx="8183880" cy="864096"/>
          </a:xfrm>
        </p:spPr>
        <p:txBody>
          <a:bodyPr/>
          <a:lstStyle/>
          <a:p>
            <a:r>
              <a:rPr lang="es-CL" dirty="0" smtClean="0">
                <a:solidFill>
                  <a:schemeClr val="accent1"/>
                </a:solidFill>
              </a:rPr>
              <a:t>Efecto </a:t>
            </a:r>
            <a:r>
              <a:rPr lang="es-CL" dirty="0" err="1" smtClean="0">
                <a:solidFill>
                  <a:schemeClr val="accent1"/>
                </a:solidFill>
              </a:rPr>
              <a:t>Doppler</a:t>
            </a:r>
            <a:endParaRPr lang="es-CL" dirty="0">
              <a:solidFill>
                <a:schemeClr val="accent1"/>
              </a:solidFill>
            </a:endParaRPr>
          </a:p>
        </p:txBody>
      </p:sp>
      <p:sp>
        <p:nvSpPr>
          <p:cNvPr id="5" name="56 Rectángulo"/>
          <p:cNvSpPr>
            <a:spLocks noChangeArrowheads="1"/>
          </p:cNvSpPr>
          <p:nvPr/>
        </p:nvSpPr>
        <p:spPr bwMode="auto">
          <a:xfrm>
            <a:off x="611560" y="1357313"/>
            <a:ext cx="8103815" cy="2554287"/>
          </a:xfrm>
          <a:prstGeom prst="rect">
            <a:avLst/>
          </a:prstGeom>
          <a:noFill/>
          <a:ln w="9525">
            <a:noFill/>
            <a:miter lim="800000"/>
            <a:headEnd/>
            <a:tailEnd/>
          </a:ln>
        </p:spPr>
        <p:txBody>
          <a:bodyPr wrap="square">
            <a:spAutoFit/>
          </a:bodyPr>
          <a:lstStyle/>
          <a:p>
            <a:pPr algn="just"/>
            <a:r>
              <a:rPr lang="es-ES_tradnl" sz="2000" dirty="0"/>
              <a:t>La frecuencia aparente que percibe el receptor en el efecto </a:t>
            </a:r>
            <a:r>
              <a:rPr lang="es-ES_tradnl" sz="2000" dirty="0" err="1"/>
              <a:t>Doppler</a:t>
            </a:r>
            <a:r>
              <a:rPr lang="es-ES_tradnl" sz="2000" dirty="0"/>
              <a:t> se puede calcular con la siguiente expresión:</a:t>
            </a:r>
          </a:p>
          <a:p>
            <a:pPr algn="just"/>
            <a:endParaRPr lang="es-ES_tradnl" sz="2000" dirty="0"/>
          </a:p>
          <a:p>
            <a:pPr algn="just"/>
            <a:endParaRPr lang="es-ES_tradnl" sz="2000" dirty="0"/>
          </a:p>
          <a:p>
            <a:pPr algn="just"/>
            <a:endParaRPr lang="es-ES_tradnl" sz="2000" dirty="0"/>
          </a:p>
          <a:p>
            <a:pPr algn="just"/>
            <a:endParaRPr lang="es-ES_tradnl" sz="2000" dirty="0"/>
          </a:p>
          <a:p>
            <a:pPr algn="just"/>
            <a:endParaRPr lang="es-ES_tradnl" sz="2000" dirty="0"/>
          </a:p>
          <a:p>
            <a:pPr algn="just"/>
            <a:endParaRPr lang="es-ES_tradnl" sz="2000" dirty="0"/>
          </a:p>
        </p:txBody>
      </p:sp>
      <p:graphicFrame>
        <p:nvGraphicFramePr>
          <p:cNvPr id="77826" name="Object 2"/>
          <p:cNvGraphicFramePr>
            <a:graphicFrameLocks noChangeAspect="1"/>
          </p:cNvGraphicFramePr>
          <p:nvPr/>
        </p:nvGraphicFramePr>
        <p:xfrm>
          <a:off x="2915816" y="2564904"/>
          <a:ext cx="2573337" cy="1714500"/>
        </p:xfrm>
        <a:graphic>
          <a:graphicData uri="http://schemas.openxmlformats.org/presentationml/2006/ole">
            <p:oleObj spid="_x0000_s77826" name="Equation" r:id="rId3" imgW="1358640" imgH="698400" progId="">
              <p:embed/>
            </p:oleObj>
          </a:graphicData>
        </a:graphic>
      </p:graphicFrame>
      <p:sp>
        <p:nvSpPr>
          <p:cNvPr id="6" name="4 Rectángulo"/>
          <p:cNvSpPr>
            <a:spLocks noChangeArrowheads="1"/>
          </p:cNvSpPr>
          <p:nvPr/>
        </p:nvSpPr>
        <p:spPr bwMode="auto">
          <a:xfrm>
            <a:off x="683568" y="4665663"/>
            <a:ext cx="7847657" cy="923330"/>
          </a:xfrm>
          <a:prstGeom prst="rect">
            <a:avLst/>
          </a:prstGeom>
          <a:noFill/>
          <a:ln w="9525">
            <a:noFill/>
            <a:miter lim="800000"/>
            <a:headEnd/>
            <a:tailEnd/>
          </a:ln>
        </p:spPr>
        <p:txBody>
          <a:bodyPr wrap="square">
            <a:spAutoFit/>
          </a:bodyPr>
          <a:lstStyle/>
          <a:p>
            <a:pPr algn="just" defTabSz="852488" eaLnBrk="0" hangingPunct="0">
              <a:spcBef>
                <a:spcPct val="50000"/>
              </a:spcBef>
            </a:pPr>
            <a:r>
              <a:rPr lang="es-ES_tradnl" b="1" dirty="0" smtClean="0">
                <a:cs typeface="Arial" charset="0"/>
              </a:rPr>
              <a:t>OJO: En </a:t>
            </a:r>
            <a:r>
              <a:rPr lang="es-ES_tradnl" b="1" dirty="0">
                <a:cs typeface="Arial" charset="0"/>
              </a:rPr>
              <a:t>el efecto </a:t>
            </a:r>
            <a:r>
              <a:rPr lang="es-ES_tradnl" b="1" dirty="0" err="1">
                <a:cs typeface="Arial" charset="0"/>
              </a:rPr>
              <a:t>Doppler</a:t>
            </a:r>
            <a:r>
              <a:rPr lang="es-ES_tradnl" b="1" dirty="0">
                <a:cs typeface="Arial" charset="0"/>
              </a:rPr>
              <a:t> percibimos un “cambio aparente en la frecuencia” de un sonido, ya que ¡¡la frecuencia real del sonido nunca cambia ni se modifica!! </a:t>
            </a:r>
            <a:endParaRPr lang="es-ES" b="1"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792088"/>
          </a:xfrm>
        </p:spPr>
        <p:txBody>
          <a:bodyPr/>
          <a:lstStyle/>
          <a:p>
            <a:r>
              <a:rPr lang="es-CL" dirty="0" smtClean="0"/>
              <a:t>SONIDO</a:t>
            </a:r>
            <a:endParaRPr lang="es-CL" dirty="0"/>
          </a:p>
        </p:txBody>
      </p:sp>
      <p:sp>
        <p:nvSpPr>
          <p:cNvPr id="3" name="2 Marcador de contenido"/>
          <p:cNvSpPr>
            <a:spLocks noGrp="1"/>
          </p:cNvSpPr>
          <p:nvPr>
            <p:ph idx="1"/>
          </p:nvPr>
        </p:nvSpPr>
        <p:spPr>
          <a:xfrm>
            <a:off x="502920" y="1268760"/>
            <a:ext cx="8183880" cy="5040560"/>
          </a:xfrm>
        </p:spPr>
        <p:txBody>
          <a:bodyPr>
            <a:normAutofit/>
          </a:bodyPr>
          <a:lstStyle/>
          <a:p>
            <a:r>
              <a:rPr lang="es-ES_tradnl" b="1" dirty="0" smtClean="0"/>
              <a:t>¿Qué es el sonido?</a:t>
            </a:r>
          </a:p>
          <a:p>
            <a:pPr>
              <a:buNone/>
            </a:pPr>
            <a:endParaRPr lang="es-ES_tradnl" b="1" dirty="0" smtClean="0"/>
          </a:p>
          <a:p>
            <a:r>
              <a:rPr lang="es-ES_tradnl" sz="2000" dirty="0" smtClean="0"/>
              <a:t>Es una onda que puede viajar a través de cualquier medio material (</a:t>
            </a:r>
            <a:r>
              <a:rPr lang="es-ES_tradnl" sz="2000" b="1" dirty="0" smtClean="0"/>
              <a:t>onda mecánica</a:t>
            </a:r>
            <a:r>
              <a:rPr lang="es-ES_tradnl" sz="2000" dirty="0" smtClean="0"/>
              <a:t>)</a:t>
            </a:r>
            <a:r>
              <a:rPr lang="es-ES_tradnl" sz="2000" b="1" dirty="0" smtClean="0"/>
              <a:t> </a:t>
            </a:r>
            <a:r>
              <a:rPr lang="es-ES_tradnl" sz="2000" dirty="0" smtClean="0"/>
              <a:t>con una velocidad, pero esta depende de las propiedades del medio mismo.</a:t>
            </a:r>
          </a:p>
          <a:p>
            <a:pPr>
              <a:buNone/>
            </a:pPr>
            <a:endParaRPr lang="es-ES_tradnl" sz="2000" dirty="0" smtClean="0"/>
          </a:p>
          <a:p>
            <a:r>
              <a:rPr lang="es-ES_tradnl" sz="2000" dirty="0" smtClean="0"/>
              <a:t>Cuando el cuerpo vibrante comprime y descomprime el aire de su entorno, se genera la </a:t>
            </a:r>
            <a:r>
              <a:rPr lang="es-ES_tradnl" sz="2000" b="1" dirty="0" smtClean="0"/>
              <a:t>onda longitudinal</a:t>
            </a:r>
            <a:r>
              <a:rPr lang="es-ES_tradnl" sz="2000" dirty="0" smtClean="0"/>
              <a:t>, la que al llegar al oído hace que vibre la                              membrana del tímpano, vibración que                                    se transforma en un impulso nervioso                                         que, al llegar al cerebro, se interpreta                                           como una sensación sonora.</a:t>
            </a:r>
            <a:endParaRPr lang="es-CL" sz="2000" dirty="0"/>
          </a:p>
        </p:txBody>
      </p:sp>
      <p:pic>
        <p:nvPicPr>
          <p:cNvPr id="1026" name="Picture 2" descr="http://maikyymaira.files.wordpress.com/2010/08/ondas_sonido.jpg"/>
          <p:cNvPicPr>
            <a:picLocks noChangeAspect="1" noChangeArrowheads="1"/>
          </p:cNvPicPr>
          <p:nvPr/>
        </p:nvPicPr>
        <p:blipFill>
          <a:blip r:embed="rId2" cstate="print"/>
          <a:srcRect/>
          <a:stretch>
            <a:fillRect/>
          </a:stretch>
        </p:blipFill>
        <p:spPr bwMode="auto">
          <a:xfrm>
            <a:off x="6012160" y="4221088"/>
            <a:ext cx="2695575" cy="22860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571875" y="908720"/>
            <a:ext cx="2428875" cy="720055"/>
          </a:xfrm>
          <a:prstGeom prst="rect">
            <a:avLst/>
          </a:prstGeom>
          <a:solidFill>
            <a:srgbClr val="067DD9"/>
          </a:solidFill>
          <a:ln w="9525">
            <a:noFill/>
            <a:miter lim="800000"/>
            <a:headEnd/>
            <a:tailEnd/>
          </a:ln>
        </p:spPr>
        <p:txBody>
          <a:bodyPr wrap="none" anchor="ctr"/>
          <a:lstStyle/>
          <a:p>
            <a:pPr algn="ctr"/>
            <a:r>
              <a:rPr lang="es-CL" sz="3200" dirty="0">
                <a:solidFill>
                  <a:schemeClr val="bg1"/>
                </a:solidFill>
                <a:latin typeface="Calibri" pitchFamily="34" charset="0"/>
              </a:rPr>
              <a:t>SONIDO</a:t>
            </a:r>
          </a:p>
        </p:txBody>
      </p:sp>
      <p:grpSp>
        <p:nvGrpSpPr>
          <p:cNvPr id="14" name="167 Grupo"/>
          <p:cNvGrpSpPr>
            <a:grpSpLocks/>
          </p:cNvGrpSpPr>
          <p:nvPr/>
        </p:nvGrpSpPr>
        <p:grpSpPr bwMode="auto">
          <a:xfrm>
            <a:off x="1214438" y="1268747"/>
            <a:ext cx="2357437" cy="1445878"/>
            <a:chOff x="1214413" y="1268747"/>
            <a:chExt cx="2357466" cy="1445874"/>
          </a:xfrm>
        </p:grpSpPr>
        <p:sp>
          <p:nvSpPr>
            <p:cNvPr id="15" name="Rectangle 43"/>
            <p:cNvSpPr>
              <a:spLocks noChangeArrowheads="1"/>
            </p:cNvSpPr>
            <p:nvPr/>
          </p:nvSpPr>
          <p:spPr bwMode="auto">
            <a:xfrm>
              <a:off x="1214413" y="1643062"/>
              <a:ext cx="2061443" cy="1071559"/>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Producido por</a:t>
              </a:r>
            </a:p>
            <a:p>
              <a:pPr algn="ctr">
                <a:defRPr/>
              </a:pPr>
              <a:r>
                <a:rPr lang="es-CL" sz="2000" dirty="0">
                  <a:latin typeface="+mn-lt"/>
                </a:rPr>
                <a:t>cuerpo material</a:t>
              </a:r>
            </a:p>
            <a:p>
              <a:pPr algn="ctr">
                <a:defRPr/>
              </a:pPr>
              <a:r>
                <a:rPr lang="es-CL" sz="2000" dirty="0">
                  <a:latin typeface="+mn-lt"/>
                </a:rPr>
                <a:t>que vibra</a:t>
              </a:r>
            </a:p>
          </p:txBody>
        </p:sp>
        <p:cxnSp>
          <p:nvCxnSpPr>
            <p:cNvPr id="16" name="15 Forma"/>
            <p:cNvCxnSpPr>
              <a:stCxn id="9" idx="1"/>
              <a:endCxn id="15" idx="0"/>
            </p:cNvCxnSpPr>
            <p:nvPr/>
          </p:nvCxnSpPr>
          <p:spPr>
            <a:xfrm rot="10800000" flipV="1">
              <a:off x="2245135" y="1268747"/>
              <a:ext cx="1326744" cy="374314"/>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169 Grupo"/>
          <p:cNvGrpSpPr>
            <a:grpSpLocks/>
          </p:cNvGrpSpPr>
          <p:nvPr/>
        </p:nvGrpSpPr>
        <p:grpSpPr bwMode="auto">
          <a:xfrm>
            <a:off x="6000750" y="1268748"/>
            <a:ext cx="2891730" cy="3565190"/>
            <a:chOff x="6000753" y="1268738"/>
            <a:chExt cx="2857527" cy="3565508"/>
          </a:xfrm>
        </p:grpSpPr>
        <p:sp>
          <p:nvSpPr>
            <p:cNvPr id="22" name="Rectangle 32"/>
            <p:cNvSpPr>
              <a:spLocks noChangeArrowheads="1"/>
            </p:cNvSpPr>
            <p:nvPr/>
          </p:nvSpPr>
          <p:spPr bwMode="auto">
            <a:xfrm>
              <a:off x="6215068" y="1989192"/>
              <a:ext cx="2389408" cy="582664"/>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n-lt"/>
                </a:rPr>
                <a:t>Se caracteriza por</a:t>
              </a:r>
            </a:p>
          </p:txBody>
        </p:sp>
        <p:cxnSp>
          <p:nvCxnSpPr>
            <p:cNvPr id="23" name="22 Forma"/>
            <p:cNvCxnSpPr>
              <a:stCxn id="9" idx="3"/>
              <a:endCxn id="22" idx="0"/>
            </p:cNvCxnSpPr>
            <p:nvPr/>
          </p:nvCxnSpPr>
          <p:spPr>
            <a:xfrm>
              <a:off x="6000753" y="1268738"/>
              <a:ext cx="1409019" cy="720454"/>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nvGrpSpPr>
            <p:cNvPr id="24" name="65 Grupo"/>
            <p:cNvGrpSpPr>
              <a:grpSpLocks/>
            </p:cNvGrpSpPr>
            <p:nvPr/>
          </p:nvGrpSpPr>
          <p:grpSpPr bwMode="auto">
            <a:xfrm>
              <a:off x="7286644" y="2571744"/>
              <a:ext cx="1571636" cy="2262502"/>
              <a:chOff x="6427701" y="3261990"/>
              <a:chExt cx="1571728" cy="2262523"/>
            </a:xfrm>
          </p:grpSpPr>
          <p:sp>
            <p:nvSpPr>
              <p:cNvPr id="25" name="Rectangle 62"/>
              <p:cNvSpPr>
                <a:spLocks noChangeArrowheads="1"/>
              </p:cNvSpPr>
              <p:nvPr/>
            </p:nvSpPr>
            <p:spPr bwMode="auto">
              <a:xfrm>
                <a:off x="6643702" y="3547745"/>
                <a:ext cx="1355727" cy="544827"/>
              </a:xfrm>
              <a:prstGeom prst="rect">
                <a:avLst/>
              </a:prstGeom>
              <a:solidFill>
                <a:srgbClr val="4BB2FF"/>
              </a:solidFill>
              <a:ln w="9525">
                <a:solidFill>
                  <a:srgbClr val="4BB2FF"/>
                </a:solidFill>
                <a:miter lim="800000"/>
                <a:headEnd/>
                <a:tailEnd/>
              </a:ln>
            </p:spPr>
            <p:txBody>
              <a:bodyPr wrap="none" anchor="ctr"/>
              <a:lstStyle/>
              <a:p>
                <a:pPr algn="ctr"/>
                <a:r>
                  <a:rPr lang="es-CL" sz="2000" dirty="0"/>
                  <a:t>Tono o </a:t>
                </a:r>
              </a:p>
              <a:p>
                <a:pPr algn="ctr"/>
                <a:r>
                  <a:rPr lang="es-CL" sz="2000" dirty="0"/>
                  <a:t>altura</a:t>
                </a:r>
              </a:p>
            </p:txBody>
          </p:sp>
          <p:sp>
            <p:nvSpPr>
              <p:cNvPr id="26" name="Rectangle 64"/>
              <p:cNvSpPr>
                <a:spLocks noChangeArrowheads="1"/>
              </p:cNvSpPr>
              <p:nvPr/>
            </p:nvSpPr>
            <p:spPr bwMode="auto">
              <a:xfrm>
                <a:off x="6643700" y="4306887"/>
                <a:ext cx="1355729" cy="642947"/>
              </a:xfrm>
              <a:prstGeom prst="rect">
                <a:avLst/>
              </a:prstGeom>
              <a:solidFill>
                <a:srgbClr val="4BB2FF"/>
              </a:solidFill>
              <a:ln w="9525">
                <a:solidFill>
                  <a:srgbClr val="4BB2FF"/>
                </a:solidFill>
                <a:miter lim="800000"/>
                <a:headEnd/>
                <a:tailEnd/>
              </a:ln>
            </p:spPr>
            <p:txBody>
              <a:bodyPr wrap="none" anchor="ctr"/>
              <a:lstStyle/>
              <a:p>
                <a:pPr algn="ctr"/>
                <a:r>
                  <a:rPr lang="es-CL" sz="2000"/>
                  <a:t>Intensidad</a:t>
                </a:r>
              </a:p>
              <a:p>
                <a:pPr algn="ctr"/>
                <a:r>
                  <a:rPr lang="es-CL" sz="2000"/>
                  <a:t> o Volumen</a:t>
                </a:r>
              </a:p>
            </p:txBody>
          </p:sp>
          <p:sp>
            <p:nvSpPr>
              <p:cNvPr id="27" name="Rectangle 65"/>
              <p:cNvSpPr>
                <a:spLocks noChangeArrowheads="1"/>
              </p:cNvSpPr>
              <p:nvPr/>
            </p:nvSpPr>
            <p:spPr bwMode="auto">
              <a:xfrm>
                <a:off x="6643701" y="5164150"/>
                <a:ext cx="1355728" cy="360363"/>
              </a:xfrm>
              <a:prstGeom prst="rect">
                <a:avLst/>
              </a:prstGeom>
              <a:solidFill>
                <a:srgbClr val="4BB2FF"/>
              </a:solidFill>
              <a:ln w="9525">
                <a:solidFill>
                  <a:srgbClr val="4BB2FF"/>
                </a:solidFill>
                <a:miter lim="800000"/>
                <a:headEnd/>
                <a:tailEnd/>
              </a:ln>
            </p:spPr>
            <p:txBody>
              <a:bodyPr wrap="none" anchor="ctr"/>
              <a:lstStyle/>
              <a:p>
                <a:pPr algn="ctr"/>
                <a:r>
                  <a:rPr lang="es-CL" sz="2000"/>
                  <a:t>Timbre</a:t>
                </a:r>
              </a:p>
            </p:txBody>
          </p:sp>
          <p:cxnSp>
            <p:nvCxnSpPr>
              <p:cNvPr id="28" name="27 Conector recto"/>
              <p:cNvCxnSpPr/>
              <p:nvPr/>
            </p:nvCxnSpPr>
            <p:spPr bwMode="auto">
              <a:xfrm rot="5400000">
                <a:off x="5384606" y="4305193"/>
                <a:ext cx="2087769"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sp>
            <p:nvSpPr>
              <p:cNvPr id="29" name="Line 48"/>
              <p:cNvSpPr>
                <a:spLocks noChangeShapeType="1"/>
              </p:cNvSpPr>
              <p:nvPr/>
            </p:nvSpPr>
            <p:spPr bwMode="auto">
              <a:xfrm>
                <a:off x="6427702" y="3878255"/>
                <a:ext cx="216000" cy="0"/>
              </a:xfrm>
              <a:prstGeom prst="line">
                <a:avLst/>
              </a:prstGeom>
              <a:noFill/>
              <a:ln w="25400">
                <a:solidFill>
                  <a:srgbClr val="067DD9"/>
                </a:solidFill>
                <a:round/>
                <a:headEnd/>
                <a:tailEnd type="triangle" w="med" len="med"/>
              </a:ln>
            </p:spPr>
            <p:txBody>
              <a:bodyPr/>
              <a:lstStyle/>
              <a:p>
                <a:endParaRPr lang="es-CL"/>
              </a:p>
            </p:txBody>
          </p:sp>
          <p:sp>
            <p:nvSpPr>
              <p:cNvPr id="30" name="Line 48"/>
              <p:cNvSpPr>
                <a:spLocks noChangeShapeType="1"/>
              </p:cNvSpPr>
              <p:nvPr/>
            </p:nvSpPr>
            <p:spPr bwMode="auto">
              <a:xfrm>
                <a:off x="6427702" y="4521202"/>
                <a:ext cx="216000" cy="0"/>
              </a:xfrm>
              <a:prstGeom prst="line">
                <a:avLst/>
              </a:prstGeom>
              <a:noFill/>
              <a:ln w="25400">
                <a:solidFill>
                  <a:srgbClr val="067DD9"/>
                </a:solidFill>
                <a:round/>
                <a:headEnd/>
                <a:tailEnd type="triangle" w="med" len="med"/>
              </a:ln>
            </p:spPr>
            <p:txBody>
              <a:bodyPr/>
              <a:lstStyle/>
              <a:p>
                <a:endParaRPr lang="es-CL"/>
              </a:p>
            </p:txBody>
          </p:sp>
          <p:sp>
            <p:nvSpPr>
              <p:cNvPr id="31" name="Line 48"/>
              <p:cNvSpPr>
                <a:spLocks noChangeShapeType="1"/>
              </p:cNvSpPr>
              <p:nvPr/>
            </p:nvSpPr>
            <p:spPr bwMode="auto">
              <a:xfrm>
                <a:off x="6427702" y="5349215"/>
                <a:ext cx="216000" cy="0"/>
              </a:xfrm>
              <a:prstGeom prst="line">
                <a:avLst/>
              </a:prstGeom>
              <a:noFill/>
              <a:ln w="25400">
                <a:solidFill>
                  <a:srgbClr val="067DD9"/>
                </a:solidFill>
                <a:round/>
                <a:headEnd/>
                <a:tailEnd type="triangle" w="med" len="med"/>
              </a:ln>
            </p:spPr>
            <p:txBody>
              <a:bodyPr/>
              <a:lstStyle/>
              <a:p>
                <a:endParaRPr lang="es-CL"/>
              </a:p>
            </p:txBody>
          </p:sp>
        </p:grpSp>
      </p:grpSp>
      <p:grpSp>
        <p:nvGrpSpPr>
          <p:cNvPr id="32" name="166 Grupo"/>
          <p:cNvGrpSpPr>
            <a:grpSpLocks/>
          </p:cNvGrpSpPr>
          <p:nvPr/>
        </p:nvGrpSpPr>
        <p:grpSpPr bwMode="auto">
          <a:xfrm>
            <a:off x="3057525" y="1412776"/>
            <a:ext cx="3890739" cy="4873724"/>
            <a:chOff x="3057190" y="1622764"/>
            <a:chExt cx="3528000" cy="4663756"/>
          </a:xfrm>
        </p:grpSpPr>
        <p:sp>
          <p:nvSpPr>
            <p:cNvPr id="33" name="Rectangle 17"/>
            <p:cNvSpPr>
              <a:spLocks noChangeArrowheads="1"/>
            </p:cNvSpPr>
            <p:nvPr/>
          </p:nvSpPr>
          <p:spPr bwMode="auto">
            <a:xfrm>
              <a:off x="3315995" y="3429215"/>
              <a:ext cx="1327366" cy="633370"/>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Reflexión</a:t>
              </a:r>
            </a:p>
          </p:txBody>
        </p:sp>
        <p:sp>
          <p:nvSpPr>
            <p:cNvPr id="34" name="Rectangle 18"/>
            <p:cNvSpPr>
              <a:spLocks noChangeArrowheads="1"/>
            </p:cNvSpPr>
            <p:nvPr/>
          </p:nvSpPr>
          <p:spPr bwMode="auto">
            <a:xfrm>
              <a:off x="3500430" y="2776557"/>
              <a:ext cx="2428892" cy="430213"/>
            </a:xfrm>
            <a:prstGeom prst="rect">
              <a:avLst/>
            </a:prstGeom>
            <a:noFill/>
            <a:ln w="9525">
              <a:solidFill>
                <a:schemeClr val="tx1"/>
              </a:solidFill>
              <a:prstDash val="dash"/>
              <a:miter lim="800000"/>
              <a:headEnd/>
              <a:tailEnd/>
            </a:ln>
          </p:spPr>
          <p:txBody>
            <a:bodyPr wrap="none" anchor="ctr"/>
            <a:lstStyle/>
            <a:p>
              <a:pPr algn="ctr"/>
              <a:r>
                <a:rPr lang="es-CL" sz="2000" dirty="0">
                  <a:cs typeface="Arial" charset="0"/>
                </a:rPr>
                <a:t>Puede experimentar</a:t>
              </a:r>
            </a:p>
          </p:txBody>
        </p:sp>
        <p:sp>
          <p:nvSpPr>
            <p:cNvPr id="35" name="Rectangle 19"/>
            <p:cNvSpPr>
              <a:spLocks noChangeArrowheads="1"/>
            </p:cNvSpPr>
            <p:nvPr/>
          </p:nvSpPr>
          <p:spPr bwMode="auto">
            <a:xfrm>
              <a:off x="4857708" y="3429215"/>
              <a:ext cx="1500433" cy="642894"/>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Refracción</a:t>
              </a:r>
            </a:p>
          </p:txBody>
        </p:sp>
        <p:sp>
          <p:nvSpPr>
            <p:cNvPr id="36" name="Rectangle 20"/>
            <p:cNvSpPr>
              <a:spLocks noChangeArrowheads="1"/>
            </p:cNvSpPr>
            <p:nvPr/>
          </p:nvSpPr>
          <p:spPr bwMode="auto">
            <a:xfrm>
              <a:off x="3323933" y="4214974"/>
              <a:ext cx="1357534" cy="585747"/>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Difracción</a:t>
              </a:r>
            </a:p>
          </p:txBody>
        </p:sp>
        <p:sp>
          <p:nvSpPr>
            <p:cNvPr id="37" name="Rectangle 21"/>
            <p:cNvSpPr>
              <a:spLocks noChangeArrowheads="1"/>
            </p:cNvSpPr>
            <p:nvPr/>
          </p:nvSpPr>
          <p:spPr bwMode="auto">
            <a:xfrm>
              <a:off x="3323933" y="4948349"/>
              <a:ext cx="1390877" cy="552412"/>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Absorción</a:t>
              </a:r>
            </a:p>
          </p:txBody>
        </p:sp>
        <p:sp>
          <p:nvSpPr>
            <p:cNvPr id="38" name="Rectangle 22"/>
            <p:cNvSpPr>
              <a:spLocks noChangeArrowheads="1"/>
            </p:cNvSpPr>
            <p:nvPr/>
          </p:nvSpPr>
          <p:spPr bwMode="auto">
            <a:xfrm>
              <a:off x="4857708" y="4929301"/>
              <a:ext cx="1482967" cy="604796"/>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Interferencia</a:t>
              </a:r>
            </a:p>
          </p:txBody>
        </p:sp>
        <p:sp>
          <p:nvSpPr>
            <p:cNvPr id="39" name="Line 26"/>
            <p:cNvSpPr>
              <a:spLocks noChangeShapeType="1"/>
            </p:cNvSpPr>
            <p:nvPr/>
          </p:nvSpPr>
          <p:spPr bwMode="auto">
            <a:xfrm>
              <a:off x="3057190" y="6000789"/>
              <a:ext cx="252454"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cxnSp>
          <p:nvCxnSpPr>
            <p:cNvPr id="40" name="39 Conector recto de flecha"/>
            <p:cNvCxnSpPr/>
            <p:nvPr/>
          </p:nvCxnSpPr>
          <p:spPr>
            <a:xfrm rot="5400000">
              <a:off x="4139381" y="2198193"/>
              <a:ext cx="1152446" cy="1588"/>
            </a:xfrm>
            <a:prstGeom prst="straightConnector1">
              <a:avLst/>
            </a:prstGeom>
            <a:ln w="381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41" name="100 Conector angular"/>
            <p:cNvCxnSpPr>
              <a:stCxn id="34" idx="1"/>
            </p:cNvCxnSpPr>
            <p:nvPr/>
          </p:nvCxnSpPr>
          <p:spPr>
            <a:xfrm rot="10800000" flipV="1">
              <a:off x="3071480" y="2991095"/>
              <a:ext cx="428695" cy="3009695"/>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sp>
          <p:nvSpPr>
            <p:cNvPr id="42" name="Rectangle 22"/>
            <p:cNvSpPr>
              <a:spLocks noChangeArrowheads="1"/>
            </p:cNvSpPr>
            <p:nvPr/>
          </p:nvSpPr>
          <p:spPr bwMode="auto">
            <a:xfrm>
              <a:off x="4875174" y="4181639"/>
              <a:ext cx="1482967" cy="604797"/>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Transmisión</a:t>
              </a:r>
            </a:p>
          </p:txBody>
        </p:sp>
        <p:sp>
          <p:nvSpPr>
            <p:cNvPr id="43" name="Rectangle 22"/>
            <p:cNvSpPr>
              <a:spLocks noChangeArrowheads="1"/>
            </p:cNvSpPr>
            <p:nvPr/>
          </p:nvSpPr>
          <p:spPr bwMode="auto">
            <a:xfrm>
              <a:off x="4857708" y="5681724"/>
              <a:ext cx="1482967" cy="604796"/>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err="1">
                  <a:latin typeface="+mn-lt"/>
                </a:rPr>
                <a:t>Doppler</a:t>
              </a:r>
              <a:endParaRPr lang="es-CL" sz="2000" dirty="0">
                <a:latin typeface="+mn-lt"/>
              </a:endParaRPr>
            </a:p>
          </p:txBody>
        </p:sp>
        <p:sp>
          <p:nvSpPr>
            <p:cNvPr id="44" name="Rectangle 22"/>
            <p:cNvSpPr>
              <a:spLocks noChangeArrowheads="1"/>
            </p:cNvSpPr>
            <p:nvPr/>
          </p:nvSpPr>
          <p:spPr bwMode="auto">
            <a:xfrm>
              <a:off x="3285827" y="5681724"/>
              <a:ext cx="1428983" cy="604796"/>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Resonancia</a:t>
              </a:r>
            </a:p>
          </p:txBody>
        </p:sp>
        <p:cxnSp>
          <p:nvCxnSpPr>
            <p:cNvPr id="45" name="44 Forma"/>
            <p:cNvCxnSpPr>
              <a:stCxn id="34" idx="3"/>
            </p:cNvCxnSpPr>
            <p:nvPr/>
          </p:nvCxnSpPr>
          <p:spPr>
            <a:xfrm>
              <a:off x="5929446" y="2991095"/>
              <a:ext cx="643042" cy="3009695"/>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10800000">
              <a:off x="6369255" y="5999203"/>
              <a:ext cx="215935" cy="1587"/>
            </a:xfrm>
            <a:prstGeom prst="straightConnector1">
              <a:avLst/>
            </a:prstGeom>
            <a:ln w="381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rot="10800000">
              <a:off x="6356553" y="5215031"/>
              <a:ext cx="215935"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rot="10800000">
              <a:off x="6358141" y="4499117"/>
              <a:ext cx="215935" cy="1588"/>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rot="10800000">
              <a:off x="6358141" y="3786378"/>
              <a:ext cx="215935"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sp>
          <p:nvSpPr>
            <p:cNvPr id="50" name="Line 26"/>
            <p:cNvSpPr>
              <a:spLocks noChangeShapeType="1"/>
            </p:cNvSpPr>
            <p:nvPr/>
          </p:nvSpPr>
          <p:spPr bwMode="auto">
            <a:xfrm>
              <a:off x="3071480" y="5215031"/>
              <a:ext cx="252453"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51" name="Line 26"/>
            <p:cNvSpPr>
              <a:spLocks noChangeShapeType="1"/>
            </p:cNvSpPr>
            <p:nvPr/>
          </p:nvSpPr>
          <p:spPr bwMode="auto">
            <a:xfrm>
              <a:off x="3071480" y="4500705"/>
              <a:ext cx="252453"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52" name="Line 26"/>
            <p:cNvSpPr>
              <a:spLocks noChangeShapeType="1"/>
            </p:cNvSpPr>
            <p:nvPr/>
          </p:nvSpPr>
          <p:spPr bwMode="auto">
            <a:xfrm>
              <a:off x="3071480" y="3714945"/>
              <a:ext cx="252453"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grpSp>
      <p:grpSp>
        <p:nvGrpSpPr>
          <p:cNvPr id="53" name="168 Grupo"/>
          <p:cNvGrpSpPr>
            <a:grpSpLocks/>
          </p:cNvGrpSpPr>
          <p:nvPr/>
        </p:nvGrpSpPr>
        <p:grpSpPr bwMode="auto">
          <a:xfrm>
            <a:off x="395536" y="2714625"/>
            <a:ext cx="2592288" cy="2967038"/>
            <a:chOff x="285621" y="2714621"/>
            <a:chExt cx="2500429" cy="2966627"/>
          </a:xfrm>
        </p:grpSpPr>
        <p:sp>
          <p:nvSpPr>
            <p:cNvPr id="54" name="Rectangle 45"/>
            <p:cNvSpPr>
              <a:spLocks noChangeArrowheads="1"/>
            </p:cNvSpPr>
            <p:nvPr/>
          </p:nvSpPr>
          <p:spPr bwMode="auto">
            <a:xfrm>
              <a:off x="1501702" y="2962237"/>
              <a:ext cx="1284348" cy="361900"/>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n-lt"/>
                </a:rPr>
                <a:t>Puede ser</a:t>
              </a:r>
            </a:p>
          </p:txBody>
        </p:sp>
        <p:grpSp>
          <p:nvGrpSpPr>
            <p:cNvPr id="55" name="65 Grupo"/>
            <p:cNvGrpSpPr>
              <a:grpSpLocks/>
            </p:cNvGrpSpPr>
            <p:nvPr/>
          </p:nvGrpSpPr>
          <p:grpSpPr bwMode="auto">
            <a:xfrm>
              <a:off x="285621" y="3323811"/>
              <a:ext cx="1859058" cy="2357437"/>
              <a:chOff x="4570205" y="2643182"/>
              <a:chExt cx="1859166" cy="2357454"/>
            </a:xfrm>
          </p:grpSpPr>
          <p:sp>
            <p:nvSpPr>
              <p:cNvPr id="57" name="Rectangle 62"/>
              <p:cNvSpPr>
                <a:spLocks noChangeArrowheads="1"/>
              </p:cNvSpPr>
              <p:nvPr/>
            </p:nvSpPr>
            <p:spPr bwMode="auto">
              <a:xfrm>
                <a:off x="4570205" y="2925761"/>
                <a:ext cx="1641496" cy="360363"/>
              </a:xfrm>
              <a:prstGeom prst="rect">
                <a:avLst/>
              </a:prstGeom>
              <a:solidFill>
                <a:srgbClr val="4BB2FF"/>
              </a:solidFill>
              <a:ln w="9525">
                <a:solidFill>
                  <a:srgbClr val="4BB2FF"/>
                </a:solidFill>
                <a:miter lim="800000"/>
                <a:headEnd/>
                <a:tailEnd/>
              </a:ln>
            </p:spPr>
            <p:txBody>
              <a:bodyPr wrap="none" anchor="ctr"/>
              <a:lstStyle/>
              <a:p>
                <a:pPr algn="ctr"/>
                <a:r>
                  <a:rPr lang="es-CL" sz="2000"/>
                  <a:t>Infrasonido</a:t>
                </a:r>
              </a:p>
            </p:txBody>
          </p:sp>
          <p:sp>
            <p:nvSpPr>
              <p:cNvPr id="58" name="Rectangle 64"/>
              <p:cNvSpPr>
                <a:spLocks noChangeArrowheads="1"/>
              </p:cNvSpPr>
              <p:nvPr/>
            </p:nvSpPr>
            <p:spPr bwMode="auto">
              <a:xfrm>
                <a:off x="4570205" y="3500438"/>
                <a:ext cx="1641496" cy="360363"/>
              </a:xfrm>
              <a:prstGeom prst="rect">
                <a:avLst/>
              </a:prstGeom>
              <a:solidFill>
                <a:srgbClr val="4BB2FF"/>
              </a:solidFill>
              <a:ln w="9525">
                <a:solidFill>
                  <a:srgbClr val="4BB2FF"/>
                </a:solidFill>
                <a:miter lim="800000"/>
                <a:headEnd/>
                <a:tailEnd/>
              </a:ln>
            </p:spPr>
            <p:txBody>
              <a:bodyPr wrap="none" anchor="ctr"/>
              <a:lstStyle/>
              <a:p>
                <a:pPr algn="ctr"/>
                <a:r>
                  <a:rPr lang="es-CL" sz="2000"/>
                  <a:t>Ultrasonido</a:t>
                </a:r>
              </a:p>
            </p:txBody>
          </p:sp>
          <p:sp>
            <p:nvSpPr>
              <p:cNvPr id="59" name="Rectangle 65"/>
              <p:cNvSpPr>
                <a:spLocks noChangeArrowheads="1"/>
              </p:cNvSpPr>
              <p:nvPr/>
            </p:nvSpPr>
            <p:spPr bwMode="auto">
              <a:xfrm>
                <a:off x="4570205" y="4068769"/>
                <a:ext cx="1641496" cy="360363"/>
              </a:xfrm>
              <a:prstGeom prst="rect">
                <a:avLst/>
              </a:prstGeom>
              <a:solidFill>
                <a:srgbClr val="4BB2FF"/>
              </a:solidFill>
              <a:ln w="9525">
                <a:solidFill>
                  <a:srgbClr val="4BB2FF"/>
                </a:solidFill>
                <a:miter lim="800000"/>
                <a:headEnd/>
                <a:tailEnd/>
              </a:ln>
            </p:spPr>
            <p:txBody>
              <a:bodyPr wrap="none" anchor="ctr"/>
              <a:lstStyle/>
              <a:p>
                <a:pPr algn="ctr"/>
                <a:r>
                  <a:rPr lang="es-CL" sz="2000" dirty="0"/>
                  <a:t>Sonido grave</a:t>
                </a:r>
              </a:p>
            </p:txBody>
          </p:sp>
          <p:sp>
            <p:nvSpPr>
              <p:cNvPr id="60" name="Rectangle 66"/>
              <p:cNvSpPr>
                <a:spLocks noChangeArrowheads="1"/>
              </p:cNvSpPr>
              <p:nvPr/>
            </p:nvSpPr>
            <p:spPr bwMode="auto">
              <a:xfrm>
                <a:off x="4570206" y="4640273"/>
                <a:ext cx="1641496" cy="360363"/>
              </a:xfrm>
              <a:prstGeom prst="rect">
                <a:avLst/>
              </a:prstGeom>
              <a:solidFill>
                <a:srgbClr val="4BB2FF"/>
              </a:solidFill>
              <a:ln w="9525">
                <a:solidFill>
                  <a:srgbClr val="4BB2FF"/>
                </a:solidFill>
                <a:miter lim="800000"/>
                <a:headEnd/>
                <a:tailEnd/>
              </a:ln>
            </p:spPr>
            <p:txBody>
              <a:bodyPr wrap="none" anchor="ctr"/>
              <a:lstStyle/>
              <a:p>
                <a:pPr algn="ctr"/>
                <a:r>
                  <a:rPr lang="es-CL" sz="2000"/>
                  <a:t>Sonido agudo</a:t>
                </a:r>
              </a:p>
            </p:txBody>
          </p:sp>
          <p:sp>
            <p:nvSpPr>
              <p:cNvPr id="61" name="Line 48"/>
              <p:cNvSpPr>
                <a:spLocks noChangeShapeType="1"/>
              </p:cNvSpPr>
              <p:nvPr/>
            </p:nvSpPr>
            <p:spPr bwMode="auto">
              <a:xfrm>
                <a:off x="6213371" y="3084506"/>
                <a:ext cx="216000" cy="0"/>
              </a:xfrm>
              <a:prstGeom prst="line">
                <a:avLst/>
              </a:prstGeom>
              <a:noFill/>
              <a:ln w="25400">
                <a:solidFill>
                  <a:srgbClr val="067DD9"/>
                </a:solidFill>
                <a:round/>
                <a:headEnd type="triangle" w="med" len="med"/>
                <a:tailEnd/>
              </a:ln>
            </p:spPr>
            <p:txBody>
              <a:bodyPr/>
              <a:lstStyle/>
              <a:p>
                <a:endParaRPr lang="es-CL"/>
              </a:p>
            </p:txBody>
          </p:sp>
          <p:cxnSp>
            <p:nvCxnSpPr>
              <p:cNvPr id="62" name="61 Conector recto"/>
              <p:cNvCxnSpPr/>
              <p:nvPr/>
            </p:nvCxnSpPr>
            <p:spPr bwMode="auto">
              <a:xfrm rot="5400000">
                <a:off x="5346829" y="3722866"/>
                <a:ext cx="2160304" cy="1587"/>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sp>
            <p:nvSpPr>
              <p:cNvPr id="63" name="Line 48"/>
              <p:cNvSpPr>
                <a:spLocks noChangeShapeType="1"/>
              </p:cNvSpPr>
              <p:nvPr/>
            </p:nvSpPr>
            <p:spPr bwMode="auto">
              <a:xfrm>
                <a:off x="6213370" y="3643314"/>
                <a:ext cx="216000" cy="0"/>
              </a:xfrm>
              <a:prstGeom prst="line">
                <a:avLst/>
              </a:prstGeom>
              <a:noFill/>
              <a:ln w="25400">
                <a:solidFill>
                  <a:srgbClr val="067DD9"/>
                </a:solidFill>
                <a:round/>
                <a:headEnd type="triangle" w="med" len="med"/>
                <a:tailEnd/>
              </a:ln>
            </p:spPr>
            <p:txBody>
              <a:bodyPr/>
              <a:lstStyle/>
              <a:p>
                <a:endParaRPr lang="es-CL"/>
              </a:p>
            </p:txBody>
          </p:sp>
          <p:sp>
            <p:nvSpPr>
              <p:cNvPr id="64" name="Line 48"/>
              <p:cNvSpPr>
                <a:spLocks noChangeShapeType="1"/>
              </p:cNvSpPr>
              <p:nvPr/>
            </p:nvSpPr>
            <p:spPr bwMode="auto">
              <a:xfrm>
                <a:off x="6213370" y="4214818"/>
                <a:ext cx="216000" cy="0"/>
              </a:xfrm>
              <a:prstGeom prst="line">
                <a:avLst/>
              </a:prstGeom>
              <a:noFill/>
              <a:ln w="25400">
                <a:solidFill>
                  <a:srgbClr val="067DD9"/>
                </a:solidFill>
                <a:round/>
                <a:headEnd type="triangle" w="med" len="med"/>
                <a:tailEnd/>
              </a:ln>
            </p:spPr>
            <p:txBody>
              <a:bodyPr/>
              <a:lstStyle/>
              <a:p>
                <a:endParaRPr lang="es-CL"/>
              </a:p>
            </p:txBody>
          </p:sp>
          <p:sp>
            <p:nvSpPr>
              <p:cNvPr id="65" name="Line 48"/>
              <p:cNvSpPr>
                <a:spLocks noChangeShapeType="1"/>
              </p:cNvSpPr>
              <p:nvPr/>
            </p:nvSpPr>
            <p:spPr bwMode="auto">
              <a:xfrm>
                <a:off x="6213370" y="4786322"/>
                <a:ext cx="216000" cy="0"/>
              </a:xfrm>
              <a:prstGeom prst="line">
                <a:avLst/>
              </a:prstGeom>
              <a:noFill/>
              <a:ln w="25400">
                <a:solidFill>
                  <a:srgbClr val="067DD9"/>
                </a:solidFill>
                <a:round/>
                <a:headEnd type="triangle" w="med" len="med"/>
                <a:tailEnd/>
              </a:ln>
            </p:spPr>
            <p:txBody>
              <a:bodyPr/>
              <a:lstStyle/>
              <a:p>
                <a:endParaRPr lang="es-CL"/>
              </a:p>
            </p:txBody>
          </p:sp>
        </p:grpSp>
        <p:cxnSp>
          <p:nvCxnSpPr>
            <p:cNvPr id="56" name="55 Conector recto"/>
            <p:cNvCxnSpPr/>
            <p:nvPr/>
          </p:nvCxnSpPr>
          <p:spPr bwMode="auto">
            <a:xfrm rot="5400000">
              <a:off x="2019275" y="2840016"/>
              <a:ext cx="252378" cy="1587"/>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276872"/>
            <a:ext cx="3456384" cy="1656184"/>
          </a:xfrm>
        </p:spPr>
        <p:txBody>
          <a:bodyPr>
            <a:noAutofit/>
          </a:bodyPr>
          <a:lstStyle/>
          <a:p>
            <a:r>
              <a:rPr lang="es-CL" sz="12000" dirty="0" smtClean="0"/>
              <a:t>FIN</a:t>
            </a:r>
            <a:endParaRPr lang="es-CL" sz="1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fontScale="90000"/>
          </a:bodyPr>
          <a:lstStyle/>
          <a:p>
            <a:r>
              <a:rPr lang="es-ES" dirty="0" smtClean="0"/>
              <a:t>Condiciones para que se genere el sonido</a:t>
            </a:r>
            <a:endParaRPr lang="es-CL" dirty="0"/>
          </a:p>
        </p:txBody>
      </p:sp>
      <p:sp>
        <p:nvSpPr>
          <p:cNvPr id="3" name="2 Marcador de contenido"/>
          <p:cNvSpPr>
            <a:spLocks noGrp="1"/>
          </p:cNvSpPr>
          <p:nvPr>
            <p:ph idx="1"/>
          </p:nvPr>
        </p:nvSpPr>
        <p:spPr>
          <a:xfrm>
            <a:off x="467544" y="1556792"/>
            <a:ext cx="8183880" cy="4896544"/>
          </a:xfrm>
        </p:spPr>
        <p:txBody>
          <a:bodyPr>
            <a:normAutofit fontScale="70000" lnSpcReduction="20000"/>
          </a:bodyPr>
          <a:lstStyle/>
          <a:p>
            <a:pPr lvl="0"/>
            <a:r>
              <a:rPr lang="es-ES_tradnl" dirty="0" smtClean="0"/>
              <a:t>Un cuerpo vibrante. Por ejemplo, la pulsación de una cuerda de guitarra, una membrana, la percusión de platillos, etc.</a:t>
            </a:r>
            <a:endParaRPr lang="es-CL" dirty="0" smtClean="0"/>
          </a:p>
          <a:p>
            <a:pPr>
              <a:buNone/>
            </a:pPr>
            <a:endParaRPr lang="es-CL" dirty="0" smtClean="0"/>
          </a:p>
          <a:p>
            <a:pPr lvl="0"/>
            <a:r>
              <a:rPr lang="es-ES_tradnl" dirty="0" smtClean="0"/>
              <a:t>Un medio elástico, sólido, líquido o gaseoso en que el sonido se propague. (el sonido es una onda mecánica, por lo que no se propaga en el vacío).</a:t>
            </a:r>
            <a:endParaRPr lang="es-CL" dirty="0" smtClean="0"/>
          </a:p>
          <a:p>
            <a:pPr>
              <a:buNone/>
            </a:pPr>
            <a:endParaRPr lang="es-CL" dirty="0" smtClean="0"/>
          </a:p>
          <a:p>
            <a:pPr lvl="0"/>
            <a:r>
              <a:rPr lang="es-ES_tradnl" dirty="0" smtClean="0"/>
              <a:t>Una frecuencia en un rango audible, la que está comprendida entre 16 Hz y 20.000 </a:t>
            </a:r>
            <a:r>
              <a:rPr lang="es-ES_tradnl" dirty="0" err="1" smtClean="0"/>
              <a:t>Hz.</a:t>
            </a:r>
            <a:endParaRPr lang="es-CL" dirty="0" smtClean="0"/>
          </a:p>
          <a:p>
            <a:pPr>
              <a:buNone/>
            </a:pPr>
            <a:endParaRPr lang="es-CL" dirty="0" smtClean="0"/>
          </a:p>
          <a:p>
            <a:pPr lvl="0"/>
            <a:r>
              <a:rPr lang="es-ES_tradnl" dirty="0" smtClean="0"/>
              <a:t>El oído, que debe estar en buenas condiciones de recepción. Aunque existan las condiciones anteriores, una persona sorda no percibe sonido alguno.</a:t>
            </a:r>
            <a:endParaRPr lang="es-CL" dirty="0" smtClean="0"/>
          </a:p>
          <a:p>
            <a:pPr>
              <a:buNone/>
            </a:pPr>
            <a:endParaRPr lang="es-CL" dirty="0" smtClean="0"/>
          </a:p>
          <a:p>
            <a:pPr lvl="0"/>
            <a:r>
              <a:rPr lang="es-ES_tradnl" dirty="0" smtClean="0"/>
              <a:t>La capacidad del cerebro para elaborar la sensación auditiva a partir de la vibración.</a:t>
            </a:r>
            <a:endParaRPr lang="es-C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t>En resumen:</a:t>
            </a:r>
            <a:endParaRPr lang="es-CL" dirty="0"/>
          </a:p>
        </p:txBody>
      </p:sp>
      <p:sp>
        <p:nvSpPr>
          <p:cNvPr id="3" name="2 Marcador de contenido"/>
          <p:cNvSpPr>
            <a:spLocks noGrp="1"/>
          </p:cNvSpPr>
          <p:nvPr>
            <p:ph idx="1"/>
          </p:nvPr>
        </p:nvSpPr>
        <p:spPr>
          <a:xfrm>
            <a:off x="467544" y="1556792"/>
            <a:ext cx="8183880" cy="4896544"/>
          </a:xfrm>
        </p:spPr>
        <p:txBody>
          <a:bodyPr/>
          <a:lstStyle/>
          <a:p>
            <a:pPr marL="342900" indent="-342900" algn="just">
              <a:spcBef>
                <a:spcPct val="20000"/>
              </a:spcBef>
            </a:pPr>
            <a:r>
              <a:rPr lang="es-ES" dirty="0" smtClean="0"/>
              <a:t>El </a:t>
            </a:r>
            <a:r>
              <a:rPr lang="es-ES" b="1" dirty="0" smtClean="0"/>
              <a:t>sonido</a:t>
            </a:r>
            <a:r>
              <a:rPr lang="es-ES" dirty="0" smtClean="0"/>
              <a:t> es una </a:t>
            </a:r>
            <a:r>
              <a:rPr lang="es-ES" b="1" dirty="0" smtClean="0"/>
              <a:t>onda</a:t>
            </a:r>
            <a:r>
              <a:rPr lang="es-ES" dirty="0" smtClean="0"/>
              <a:t> </a:t>
            </a:r>
            <a:r>
              <a:rPr lang="es-ES" b="1" dirty="0" smtClean="0"/>
              <a:t>producida por un objeto material que vibra</a:t>
            </a:r>
            <a:r>
              <a:rPr lang="es-ES" dirty="0" smtClean="0"/>
              <a:t>, que  se propaga por un medio (sólido, líquido o gaseoso) cuyas partículas tienen la capacidad de vibrar (medio elástico).</a:t>
            </a:r>
          </a:p>
          <a:p>
            <a:pPr marL="342900" indent="-342900" algn="just">
              <a:spcBef>
                <a:spcPct val="20000"/>
              </a:spcBef>
            </a:pPr>
            <a:endParaRPr lang="es-ES" dirty="0" smtClean="0">
              <a:cs typeface="Arial" charset="0"/>
            </a:endParaRPr>
          </a:p>
          <a:p>
            <a:pPr marL="342900" indent="-342900" algn="just">
              <a:spcBef>
                <a:spcPct val="20000"/>
              </a:spcBef>
            </a:pPr>
            <a:r>
              <a:rPr lang="es-ES" dirty="0" smtClean="0">
                <a:cs typeface="Arial" charset="0"/>
              </a:rPr>
              <a:t>Es una </a:t>
            </a:r>
            <a:r>
              <a:rPr lang="es-ES" b="1" dirty="0" smtClean="0">
                <a:cs typeface="Arial" charset="0"/>
              </a:rPr>
              <a:t>onda mecánica y longitudinal</a:t>
            </a:r>
            <a:r>
              <a:rPr lang="es-ES" dirty="0" smtClean="0">
                <a:cs typeface="Arial" charset="0"/>
              </a:rPr>
              <a:t> y cuyo rango audible para el ser humano es de los </a:t>
            </a:r>
            <a:r>
              <a:rPr lang="es-ES" b="1" dirty="0" smtClean="0">
                <a:cs typeface="Arial" charset="0"/>
              </a:rPr>
              <a:t>16 a los 20.000 </a:t>
            </a:r>
            <a:r>
              <a:rPr lang="es-ES" b="1" dirty="0" err="1" smtClean="0">
                <a:cs typeface="Arial" charset="0"/>
              </a:rPr>
              <a:t>Hz</a:t>
            </a:r>
            <a:r>
              <a:rPr lang="es-ES" dirty="0" err="1" smtClean="0">
                <a:cs typeface="Arial" charset="0"/>
              </a:rPr>
              <a:t>.</a:t>
            </a:r>
            <a:endParaRPr lang="es-ES" b="1" dirty="0"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183880" cy="792088"/>
          </a:xfrm>
        </p:spPr>
        <p:txBody>
          <a:bodyPr>
            <a:normAutofit fontScale="92500" lnSpcReduction="20000"/>
          </a:bodyPr>
          <a:lstStyle/>
          <a:p>
            <a:r>
              <a:rPr lang="es-CL" dirty="0" smtClean="0"/>
              <a:t>Visualicemos las formas de describir una onda sonora</a:t>
            </a:r>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331640" y="1124744"/>
            <a:ext cx="65967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normAutofit fontScale="90000"/>
          </a:bodyPr>
          <a:lstStyle/>
          <a:p>
            <a:r>
              <a:rPr lang="es-ES" dirty="0" smtClean="0"/>
              <a:t>Velocidad de propagación del sonido</a:t>
            </a:r>
            <a:endParaRPr lang="es-CL" dirty="0"/>
          </a:p>
        </p:txBody>
      </p:sp>
      <p:sp>
        <p:nvSpPr>
          <p:cNvPr id="3" name="2 Marcador de contenido"/>
          <p:cNvSpPr>
            <a:spLocks noGrp="1"/>
          </p:cNvSpPr>
          <p:nvPr>
            <p:ph idx="1"/>
          </p:nvPr>
        </p:nvSpPr>
        <p:spPr>
          <a:xfrm>
            <a:off x="467544" y="1412776"/>
            <a:ext cx="8183880" cy="5040560"/>
          </a:xfrm>
        </p:spPr>
        <p:txBody>
          <a:bodyPr>
            <a:normAutofit fontScale="70000" lnSpcReduction="20000"/>
          </a:bodyPr>
          <a:lstStyle/>
          <a:p>
            <a:r>
              <a:rPr lang="es-ES" dirty="0" smtClean="0"/>
              <a:t>La velocidad de propagación de la onda sonora depende de la </a:t>
            </a:r>
            <a:r>
              <a:rPr lang="es-ES" b="1" dirty="0" smtClean="0"/>
              <a:t>naturaleza del medio</a:t>
            </a:r>
            <a:r>
              <a:rPr lang="es-ES" dirty="0" smtClean="0"/>
              <a:t> de propagación y de su </a:t>
            </a:r>
            <a:r>
              <a:rPr lang="es-ES" b="1" dirty="0" smtClean="0"/>
              <a:t>temperatura</a:t>
            </a:r>
            <a:r>
              <a:rPr lang="es-ES" dirty="0" smtClean="0"/>
              <a:t>, </a:t>
            </a:r>
            <a:r>
              <a:rPr lang="es-ES" u="sng" dirty="0" smtClean="0"/>
              <a:t>siendo independiente de la </a:t>
            </a:r>
            <a:r>
              <a:rPr lang="es-ES" i="1" u="sng" dirty="0" smtClean="0"/>
              <a:t>frecuencia y de la amplitud de onda</a:t>
            </a:r>
            <a:r>
              <a:rPr lang="es-ES" dirty="0" smtClean="0"/>
              <a:t>, por lo cual resulta que en un medio homogéneo y a temperatura constante, la velocidad también se mantiene constante.</a:t>
            </a:r>
          </a:p>
          <a:p>
            <a:pPr>
              <a:buNone/>
            </a:pPr>
            <a:endParaRPr lang="es-ES" dirty="0" smtClean="0"/>
          </a:p>
          <a:p>
            <a:r>
              <a:rPr lang="es-ES" dirty="0" smtClean="0"/>
              <a:t>Según lo anterior podemos decir entonces, que la velocidad del sonido en los sólidos, líquidos y gases (que son constituyen medios elásticos) poseerán distintas velocidades de propagación del sonido</a:t>
            </a:r>
            <a:endParaRPr lang="es-CL" dirty="0" smtClean="0"/>
          </a:p>
          <a:p>
            <a:pPr>
              <a:buNone/>
            </a:pPr>
            <a:endParaRPr lang="es-CL" dirty="0" smtClean="0"/>
          </a:p>
          <a:p>
            <a:r>
              <a:rPr lang="es-CL" dirty="0" smtClean="0"/>
              <a:t>Entonces:</a:t>
            </a:r>
          </a:p>
          <a:p>
            <a:pPr>
              <a:buNone/>
            </a:pPr>
            <a:r>
              <a:rPr lang="es-CL" dirty="0" smtClean="0"/>
              <a:t> </a:t>
            </a:r>
          </a:p>
          <a:p>
            <a:endParaRPr lang="es-CL" dirty="0" smtClean="0"/>
          </a:p>
          <a:p>
            <a:pPr>
              <a:buNone/>
            </a:pPr>
            <a:r>
              <a:rPr lang="es-CL" dirty="0" smtClean="0"/>
              <a:t> </a:t>
            </a:r>
          </a:p>
          <a:p>
            <a:pPr>
              <a:buNone/>
            </a:pPr>
            <a:r>
              <a:rPr lang="es-CL" dirty="0" smtClean="0"/>
              <a:t> </a:t>
            </a:r>
          </a:p>
          <a:p>
            <a:endParaRPr lang="es-CL" dirty="0" smtClean="0"/>
          </a:p>
        </p:txBody>
      </p:sp>
      <p:pic>
        <p:nvPicPr>
          <p:cNvPr id="19460" name="Picture 4"/>
          <p:cNvPicPr>
            <a:picLocks noChangeAspect="1" noChangeArrowheads="1"/>
          </p:cNvPicPr>
          <p:nvPr/>
        </p:nvPicPr>
        <p:blipFill>
          <a:blip r:embed="rId2" cstate="print"/>
          <a:srcRect/>
          <a:stretch>
            <a:fillRect/>
          </a:stretch>
        </p:blipFill>
        <p:spPr bwMode="auto">
          <a:xfrm>
            <a:off x="2915816" y="4325406"/>
            <a:ext cx="4659510" cy="2532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183880" cy="5904656"/>
          </a:xfrm>
        </p:spPr>
        <p:txBody>
          <a:bodyPr>
            <a:normAutofit/>
          </a:bodyPr>
          <a:lstStyle/>
          <a:p>
            <a:r>
              <a:rPr lang="es-CL" sz="1800" dirty="0" smtClean="0"/>
              <a:t>Si consideramos un medio homogéneo, el sonido será constante, por lo que las moléculas del medio generaran un </a:t>
            </a:r>
            <a:r>
              <a:rPr lang="es-ES" sz="1800" dirty="0" smtClean="0"/>
              <a:t>movimiento ondulatorio y además de la periodicidad temporal que caracteriza la oscilación de cada uno de los puntos del medio por el que se propaga la onda sonora, por otro lado, existe una periodicidad espacial, que caracteriza la repetición de la configuración de la onda a lo largo de la dirección de propagación.</a:t>
            </a:r>
          </a:p>
          <a:p>
            <a:pPr>
              <a:buNone/>
            </a:pPr>
            <a:endParaRPr lang="es-CL" sz="1800" dirty="0" smtClean="0"/>
          </a:p>
          <a:p>
            <a:r>
              <a:rPr lang="es-ES" sz="1800" dirty="0" smtClean="0"/>
              <a:t>Esta periodicidad espacial se puede caracterizar cuantitavamente por la mínima distancia entre dos puntos que oscilan en fase y se denomina longitud de onda (λ) y la periodicidad temporal se denomina periodo (T).</a:t>
            </a:r>
            <a:endParaRPr lang="es-CL" dirty="0" smtClean="0"/>
          </a:p>
          <a:p>
            <a:endParaRPr lang="es-CL" sz="1800" dirty="0" smtClean="0"/>
          </a:p>
          <a:p>
            <a:r>
              <a:rPr lang="es-CL" sz="1800" dirty="0" smtClean="0"/>
              <a:t>Es por esto que: </a:t>
            </a:r>
          </a:p>
        </p:txBody>
      </p:sp>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56323"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563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5632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4797152"/>
            <a:ext cx="7001974" cy="905620"/>
          </a:xfrm>
          <a:prstGeom prst="rect">
            <a:avLst/>
          </a:prstGeom>
          <a:noFill/>
        </p:spPr>
      </p:pic>
      <p:sp>
        <p:nvSpPr>
          <p:cNvPr id="56326"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CL" dirty="0" smtClean="0"/>
              <a:t>Ejemplo:</a:t>
            </a:r>
            <a:endParaRPr lang="es-CL" dirty="0"/>
          </a:p>
        </p:txBody>
      </p:sp>
      <p:sp>
        <p:nvSpPr>
          <p:cNvPr id="3" name="2 Marcador de contenido"/>
          <p:cNvSpPr>
            <a:spLocks noGrp="1"/>
          </p:cNvSpPr>
          <p:nvPr>
            <p:ph idx="1"/>
          </p:nvPr>
        </p:nvSpPr>
        <p:spPr>
          <a:xfrm>
            <a:off x="539552" y="1556792"/>
            <a:ext cx="8183880" cy="4896544"/>
          </a:xfrm>
        </p:spPr>
        <p:txBody>
          <a:bodyPr/>
          <a:lstStyle/>
          <a:p>
            <a:r>
              <a:rPr lang="es-ES" dirty="0" smtClean="0"/>
              <a:t>Determine la longitud de onda de la nota musical “LA”, sabiendo que su frecuencia es de 440Hz.</a:t>
            </a:r>
            <a:endParaRPr lang="es-CL" dirty="0" smtClean="0"/>
          </a:p>
          <a:p>
            <a:endParaRPr lang="es-ES" dirty="0" smtClean="0"/>
          </a:p>
          <a:p>
            <a:r>
              <a:rPr lang="es-ES" dirty="0" smtClean="0"/>
              <a:t>Como              Entonces la longitud de onda está dada por:</a:t>
            </a:r>
            <a:endParaRPr lang="es-CL" dirty="0" smtClean="0"/>
          </a:p>
          <a:p>
            <a:endParaRPr lang="es-CL" dirty="0"/>
          </a:p>
        </p:txBody>
      </p:sp>
      <p:pic>
        <p:nvPicPr>
          <p:cNvPr id="20482" name="Picture 2" descr="img17"/>
          <p:cNvPicPr>
            <a:picLocks noChangeAspect="1" noChangeArrowheads="1"/>
          </p:cNvPicPr>
          <p:nvPr/>
        </p:nvPicPr>
        <p:blipFill>
          <a:blip r:embed="rId2" cstate="print"/>
          <a:srcRect/>
          <a:stretch>
            <a:fillRect/>
          </a:stretch>
        </p:blipFill>
        <p:spPr bwMode="auto">
          <a:xfrm>
            <a:off x="2195736" y="3140968"/>
            <a:ext cx="1369666" cy="74259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1475656" y="4581128"/>
            <a:ext cx="6058274" cy="1302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2189</TotalTime>
  <Words>1962</Words>
  <Application>Microsoft Office PowerPoint</Application>
  <PresentationFormat>Presentación en pantalla (4:3)</PresentationFormat>
  <Paragraphs>195</Paragraphs>
  <Slides>31</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31</vt:i4>
      </vt:variant>
    </vt:vector>
  </HeadingPairs>
  <TitlesOfParts>
    <vt:vector size="35" baseType="lpstr">
      <vt:lpstr>Aspecto</vt:lpstr>
      <vt:lpstr>Imagen de mapa de bits</vt:lpstr>
      <vt:lpstr>Ecuación</vt:lpstr>
      <vt:lpstr>Equation</vt:lpstr>
      <vt:lpstr>ONDAS SONORAS</vt:lpstr>
      <vt:lpstr>CONTENIDOS </vt:lpstr>
      <vt:lpstr>SONIDO</vt:lpstr>
      <vt:lpstr>Condiciones para que se genere el sonido</vt:lpstr>
      <vt:lpstr>En resumen:</vt:lpstr>
      <vt:lpstr>Diapositiva 6</vt:lpstr>
      <vt:lpstr>Velocidad de propagación del sonido</vt:lpstr>
      <vt:lpstr>Diapositiva 8</vt:lpstr>
      <vt:lpstr>Ejemplo:</vt:lpstr>
      <vt:lpstr>Características del SONIDO</vt:lpstr>
      <vt:lpstr>La altura o tono:</vt:lpstr>
      <vt:lpstr>La intensidad, sonoridad o el volumen</vt:lpstr>
      <vt:lpstr>El timbre</vt:lpstr>
      <vt:lpstr>Fenómenos Ondulatorios y SONIDO</vt:lpstr>
      <vt:lpstr>El ECO</vt:lpstr>
      <vt:lpstr>La reverberación </vt:lpstr>
      <vt:lpstr>Refracción</vt:lpstr>
      <vt:lpstr>Influencia de la temperatura del AIRE</vt:lpstr>
      <vt:lpstr>Influencia de la temperatura del AIRE</vt:lpstr>
      <vt:lpstr>Difracción</vt:lpstr>
      <vt:lpstr>Interferencia</vt:lpstr>
      <vt:lpstr>Absorción</vt:lpstr>
      <vt:lpstr>Diapositiva 23</vt:lpstr>
      <vt:lpstr>Resonancia</vt:lpstr>
      <vt:lpstr>ULTRASONIDOS  E INFRASONIDOS</vt:lpstr>
      <vt:lpstr>Instrumentos Musicales</vt:lpstr>
      <vt:lpstr>Transmisión del Sonido en una cuerda Vibrante</vt:lpstr>
      <vt:lpstr>Efecto Doppler</vt:lpstr>
      <vt:lpstr>Efecto Doppler</vt:lpstr>
      <vt:lpstr>Diapositiva 30</vt:lpstr>
      <vt:lpstr>FIN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Vibraciones y Ondas</dc:title>
  <dc:creator>Francisco</dc:creator>
  <cp:lastModifiedBy>Francisco</cp:lastModifiedBy>
  <cp:revision>44</cp:revision>
  <dcterms:created xsi:type="dcterms:W3CDTF">2012-09-09T23:27:53Z</dcterms:created>
  <dcterms:modified xsi:type="dcterms:W3CDTF">2013-10-11T18:41:52Z</dcterms:modified>
</cp:coreProperties>
</file>